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81"/>
  </p:notesMasterIdLst>
  <p:handoutMasterIdLst>
    <p:handoutMasterId r:id="rId82"/>
  </p:handoutMasterIdLst>
  <p:sldIdLst>
    <p:sldId id="256" r:id="rId5"/>
    <p:sldId id="482" r:id="rId6"/>
    <p:sldId id="404" r:id="rId7"/>
    <p:sldId id="288" r:id="rId8"/>
    <p:sldId id="412" r:id="rId9"/>
    <p:sldId id="413" r:id="rId10"/>
    <p:sldId id="402" r:id="rId11"/>
    <p:sldId id="414" r:id="rId12"/>
    <p:sldId id="415" r:id="rId13"/>
    <p:sldId id="417" r:id="rId14"/>
    <p:sldId id="416" r:id="rId15"/>
    <p:sldId id="418" r:id="rId16"/>
    <p:sldId id="420" r:id="rId17"/>
    <p:sldId id="421" r:id="rId18"/>
    <p:sldId id="422" r:id="rId19"/>
    <p:sldId id="423" r:id="rId20"/>
    <p:sldId id="424" r:id="rId21"/>
    <p:sldId id="425" r:id="rId22"/>
    <p:sldId id="426" r:id="rId23"/>
    <p:sldId id="427" r:id="rId24"/>
    <p:sldId id="428" r:id="rId25"/>
    <p:sldId id="429" r:id="rId26"/>
    <p:sldId id="430" r:id="rId27"/>
    <p:sldId id="431" r:id="rId28"/>
    <p:sldId id="432" r:id="rId29"/>
    <p:sldId id="433" r:id="rId30"/>
    <p:sldId id="434" r:id="rId31"/>
    <p:sldId id="435" r:id="rId32"/>
    <p:sldId id="436" r:id="rId33"/>
    <p:sldId id="437" r:id="rId34"/>
    <p:sldId id="438" r:id="rId35"/>
    <p:sldId id="439" r:id="rId36"/>
    <p:sldId id="440" r:id="rId37"/>
    <p:sldId id="441" r:id="rId38"/>
    <p:sldId id="442" r:id="rId39"/>
    <p:sldId id="443" r:id="rId40"/>
    <p:sldId id="444" r:id="rId41"/>
    <p:sldId id="445" r:id="rId42"/>
    <p:sldId id="448" r:id="rId43"/>
    <p:sldId id="449" r:id="rId44"/>
    <p:sldId id="450" r:id="rId45"/>
    <p:sldId id="451" r:id="rId46"/>
    <p:sldId id="452" r:id="rId47"/>
    <p:sldId id="453" r:id="rId48"/>
    <p:sldId id="447" r:id="rId49"/>
    <p:sldId id="457" r:id="rId50"/>
    <p:sldId id="458" r:id="rId51"/>
    <p:sldId id="456" r:id="rId52"/>
    <p:sldId id="459" r:id="rId53"/>
    <p:sldId id="460" r:id="rId54"/>
    <p:sldId id="461" r:id="rId55"/>
    <p:sldId id="462" r:id="rId56"/>
    <p:sldId id="463" r:id="rId57"/>
    <p:sldId id="464" r:id="rId58"/>
    <p:sldId id="465" r:id="rId59"/>
    <p:sldId id="466" r:id="rId60"/>
    <p:sldId id="467" r:id="rId61"/>
    <p:sldId id="468" r:id="rId62"/>
    <p:sldId id="469" r:id="rId63"/>
    <p:sldId id="470" r:id="rId64"/>
    <p:sldId id="471" r:id="rId65"/>
    <p:sldId id="472" r:id="rId66"/>
    <p:sldId id="473" r:id="rId67"/>
    <p:sldId id="474" r:id="rId68"/>
    <p:sldId id="455" r:id="rId69"/>
    <p:sldId id="446" r:id="rId70"/>
    <p:sldId id="454" r:id="rId71"/>
    <p:sldId id="475" r:id="rId72"/>
    <p:sldId id="477" r:id="rId73"/>
    <p:sldId id="476" r:id="rId74"/>
    <p:sldId id="478" r:id="rId75"/>
    <p:sldId id="479" r:id="rId76"/>
    <p:sldId id="480" r:id="rId77"/>
    <p:sldId id="483" r:id="rId78"/>
    <p:sldId id="269" r:id="rId79"/>
    <p:sldId id="403"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29" autoAdjust="0"/>
    <p:restoredTop sz="94660"/>
  </p:normalViewPr>
  <p:slideViewPr>
    <p:cSldViewPr snapToGrid="0">
      <p:cViewPr>
        <p:scale>
          <a:sx n="76" d="100"/>
          <a:sy n="76" d="100"/>
        </p:scale>
        <p:origin x="27" y="45"/>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3/29/2023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3/29/2023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1518225" y="1262159"/>
            <a:ext cx="9155551" cy="2295421"/>
          </a:xfrm>
        </p:spPr>
        <p:txBody>
          <a:bodyPr vert="horz" lIns="91440" tIns="45720" rIns="91440" bIns="45720" rtlCol="0" anchor="ctr" anchorCtr="0">
            <a:noAutofit/>
          </a:bodyPr>
          <a:lstStyle>
            <a:lvl1pPr algn="ctr">
              <a:defRPr lang="en-GB" sz="80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dirty="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1518225" y="4081556"/>
            <a:ext cx="9155551" cy="1514285"/>
          </a:xfrm>
        </p:spPr>
        <p:txBody>
          <a:bodyPr vert="horz" lIns="91440" tIns="45720" rIns="91440" bIns="45720" rtlCol="0">
            <a:normAutofit/>
          </a:bodyPr>
          <a:lstStyle>
            <a:lvl1pPr marL="0" indent="0" algn="ctr">
              <a:buNone/>
              <a:defRPr lang="en-GB" sz="2400" spc="300" dirty="0">
                <a:solidFill>
                  <a:schemeClr val="bg1"/>
                </a:solidFill>
                <a:latin typeface="+mn-lt"/>
                <a:cs typeface="Arial" panose="020B0604020202020204" pitchFamily="34" charset="0"/>
              </a:defRPr>
            </a:lvl1pPr>
          </a:lstStyle>
          <a:p>
            <a:pPr marL="228600" lvl="0" indent="-228600"/>
            <a:r>
              <a:rPr lang="en-US" noProof="0" dirty="0"/>
              <a:t>Click to edit </a:t>
            </a:r>
          </a:p>
          <a:p>
            <a:pPr marL="228600" lvl="0" indent="-228600"/>
            <a:r>
              <a:rPr lang="en-US" noProof="0" dirty="0"/>
              <a:t>Master subtitle </a:t>
            </a:r>
          </a:p>
          <a:p>
            <a:pPr marL="228600" lvl="0" indent="-228600"/>
            <a:r>
              <a:rPr lang="en-US" noProof="0" dirty="0"/>
              <a:t>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94685C60-4F41-4EEF-9908-D74E7A3AE83A}"/>
              </a:ext>
            </a:extLst>
          </p:cNvPr>
          <p:cNvGrpSpPr/>
          <p:nvPr userDrawn="1"/>
        </p:nvGrpSpPr>
        <p:grpSpPr>
          <a:xfrm>
            <a:off x="-1" y="886690"/>
            <a:ext cx="12192001" cy="5423639"/>
            <a:chOff x="-1" y="1357409"/>
            <a:chExt cx="12192001" cy="4917518"/>
          </a:xfrm>
        </p:grpSpPr>
        <p:sp>
          <p:nvSpPr>
            <p:cNvPr id="13" name="Rectangle: Single Corner Snipped 12">
              <a:extLst>
                <a:ext uri="{FF2B5EF4-FFF2-40B4-BE49-F238E27FC236}">
                  <a16:creationId xmlns:a16="http://schemas.microsoft.com/office/drawing/2014/main" id="{8608DB13-7B58-4179-9E0A-834C805FE057}"/>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4" name="Rectangle: Single Corner Snipped 13">
              <a:extLst>
                <a:ext uri="{FF2B5EF4-FFF2-40B4-BE49-F238E27FC236}">
                  <a16:creationId xmlns:a16="http://schemas.microsoft.com/office/drawing/2014/main" id="{53E67E9B-01F4-48E1-821D-BD4FF9BE906B}"/>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235527" y="207970"/>
            <a:ext cx="11720946" cy="535531"/>
          </a:xfr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8" name="Freeform: Shape 17">
            <a:extLst>
              <a:ext uri="{FF2B5EF4-FFF2-40B4-BE49-F238E27FC236}">
                <a16:creationId xmlns:a16="http://schemas.microsoft.com/office/drawing/2014/main" id="{5EE337D7-CB87-4EBD-B982-89588A628841}"/>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235527" y="979179"/>
            <a:ext cx="11720946" cy="5158096"/>
          </a:xfrm>
        </p:spPr>
        <p:txBody>
          <a:bodyPr>
            <a:noAutofit/>
          </a:bodyPr>
          <a:lstStyle>
            <a:lvl1pPr>
              <a:lnSpc>
                <a:spcPct val="100000"/>
              </a:lnSpc>
              <a:spcBef>
                <a:spcPts val="600"/>
              </a:spcBef>
              <a:spcAft>
                <a:spcPts val="400"/>
              </a:spcAft>
              <a:defRPr sz="2800">
                <a:solidFill>
                  <a:schemeClr val="bg1"/>
                </a:solidFill>
                <a:latin typeface="+mn-lt"/>
                <a:cs typeface="Arial" panose="020B0604020202020204" pitchFamily="34" charset="0"/>
              </a:defRPr>
            </a:lvl1pPr>
            <a:lvl2pPr>
              <a:lnSpc>
                <a:spcPct val="100000"/>
              </a:lnSpc>
              <a:spcBef>
                <a:spcPts val="600"/>
              </a:spcBef>
              <a:spcAft>
                <a:spcPts val="400"/>
              </a:spcAft>
              <a:defRPr sz="2400">
                <a:solidFill>
                  <a:schemeClr val="bg1"/>
                </a:solidFill>
                <a:latin typeface="+mn-lt"/>
                <a:cs typeface="Arial" panose="020B0604020202020204" pitchFamily="34" charset="0"/>
              </a:defRPr>
            </a:lvl2pPr>
            <a:lvl3pPr>
              <a:lnSpc>
                <a:spcPct val="100000"/>
              </a:lnSpc>
              <a:spcBef>
                <a:spcPts val="600"/>
              </a:spcBef>
              <a:spcAft>
                <a:spcPts val="400"/>
              </a:spcAft>
              <a:defRPr sz="20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2" name="Group 21">
            <a:extLst>
              <a:ext uri="{FF2B5EF4-FFF2-40B4-BE49-F238E27FC236}">
                <a16:creationId xmlns:a16="http://schemas.microsoft.com/office/drawing/2014/main" id="{FB560F9E-FF63-452E-A439-34981AE60772}"/>
              </a:ext>
            </a:extLst>
          </p:cNvPr>
          <p:cNvGrpSpPr/>
          <p:nvPr userDrawn="1"/>
        </p:nvGrpSpPr>
        <p:grpSpPr>
          <a:xfrm>
            <a:off x="-1" y="886690"/>
            <a:ext cx="12192001" cy="5423639"/>
            <a:chOff x="-1" y="1357409"/>
            <a:chExt cx="12192001" cy="4917518"/>
          </a:xfrm>
        </p:grpSpPr>
        <p:sp>
          <p:nvSpPr>
            <p:cNvPr id="23" name="Rectangle: Single Corner Snipped 22">
              <a:extLst>
                <a:ext uri="{FF2B5EF4-FFF2-40B4-BE49-F238E27FC236}">
                  <a16:creationId xmlns:a16="http://schemas.microsoft.com/office/drawing/2014/main" id="{5DA42D11-2765-4F1A-AF0E-0897B4E3F6F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5" name="Rectangle: Single Corner Snipped 24">
              <a:extLst>
                <a:ext uri="{FF2B5EF4-FFF2-40B4-BE49-F238E27FC236}">
                  <a16:creationId xmlns:a16="http://schemas.microsoft.com/office/drawing/2014/main" id="{8892F937-37BB-493D-B104-782353E5DCB4}"/>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235527" y="881944"/>
            <a:ext cx="11720946" cy="54116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itle 1">
            <a:extLst>
              <a:ext uri="{FF2B5EF4-FFF2-40B4-BE49-F238E27FC236}">
                <a16:creationId xmlns:a16="http://schemas.microsoft.com/office/drawing/2014/main" id="{8771B84E-27B8-4E24-9779-E9F222471D7F}"/>
              </a:ext>
            </a:extLst>
          </p:cNvPr>
          <p:cNvSpPr>
            <a:spLocks noGrp="1"/>
          </p:cNvSpPr>
          <p:nvPr>
            <p:ph type="title"/>
          </p:nvPr>
        </p:nvSpPr>
        <p:spPr>
          <a:xfrm>
            <a:off x="235527" y="207970"/>
            <a:ext cx="11720946" cy="535531"/>
          </a:xfr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9" name="Date Placeholder 3">
            <a:extLst>
              <a:ext uri="{FF2B5EF4-FFF2-40B4-BE49-F238E27FC236}">
                <a16:creationId xmlns:a16="http://schemas.microsoft.com/office/drawing/2014/main" id="{3D714277-18D7-4A13-B544-81B4104264BA}"/>
              </a:ext>
            </a:extLst>
          </p:cNvPr>
          <p:cNvSpPr>
            <a:spLocks noGrp="1"/>
          </p:cNvSpPr>
          <p:nvPr>
            <p:ph type="dt" sz="half" idx="2"/>
          </p:nvPr>
        </p:nvSpPr>
        <p:spPr>
          <a:xfrm>
            <a:off x="235527" y="6453518"/>
            <a:ext cx="3276600" cy="288509"/>
          </a:xfrm>
          <a:prstGeom prst="rect">
            <a:avLst/>
          </a:prstGeom>
        </p:spPr>
        <p:txBody>
          <a:bodyPr/>
          <a:lstStyle>
            <a:lvl1pPr>
              <a:defRPr sz="1200">
                <a:solidFill>
                  <a:schemeClr val="accent4">
                    <a:lumMod val="60000"/>
                    <a:lumOff val="40000"/>
                  </a:schemeClr>
                </a:solidFill>
              </a:defRPr>
            </a:lvl1pPr>
          </a:lstStyle>
          <a:p>
            <a:r>
              <a:rPr lang="en-US"/>
              <a:t>21-Jan-2020</a:t>
            </a:r>
            <a:endParaRPr lang="en-US" dirty="0"/>
          </a:p>
        </p:txBody>
      </p:sp>
      <p:pic>
        <p:nvPicPr>
          <p:cNvPr id="26" name="Picture 25" descr="Logo&#10;&#10;Description automatically generated">
            <a:extLst>
              <a:ext uri="{FF2B5EF4-FFF2-40B4-BE49-F238E27FC236}">
                <a16:creationId xmlns:a16="http://schemas.microsoft.com/office/drawing/2014/main" id="{A3497BBD-7D06-4E73-9054-8EA20643EDA5}"/>
              </a:ext>
            </a:extLst>
          </p:cNvPr>
          <p:cNvPicPr>
            <a:picLocks noChangeAspect="1"/>
          </p:cNvPicPr>
          <p:nvPr userDrawn="1"/>
        </p:nvPicPr>
        <p:blipFill>
          <a:blip r:embed="rId2"/>
          <a:stretch>
            <a:fillRect/>
          </a:stretch>
        </p:blipFill>
        <p:spPr>
          <a:xfrm>
            <a:off x="10876760" y="6597772"/>
            <a:ext cx="1220779" cy="206939"/>
          </a:xfrm>
          <a:prstGeom prst="rect">
            <a:avLst/>
          </a:prstGeom>
        </p:spPr>
      </p:pic>
    </p:spTree>
    <p:extLst>
      <p:ext uri="{BB962C8B-B14F-4D97-AF65-F5344CB8AC3E}">
        <p14:creationId xmlns:p14="http://schemas.microsoft.com/office/powerpoint/2010/main" val="263670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74" r:id="rId6"/>
    <p:sldLayoutId id="2147483661" r:id="rId7"/>
    <p:sldLayoutId id="2147483677"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mailto:raed.karim@sheridancollege.ca" TargetMode="Externa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code.visualstudio.com/" TargetMode="Externa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runestone.academy/ns/books/published/fopp/GeneralIntro/intro-TheWayoftheProgram.html#learning-goals"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hyperlink" Target="https://bookshelf.vitalsource.com/reader/books/9781943872756/pages/recent" TargetMode="Externa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4000" dirty="0">
                <a:solidFill>
                  <a:schemeClr val="bg1"/>
                </a:solidFill>
              </a:rPr>
              <a:t>1 Intro to </a:t>
            </a:r>
            <a:r>
              <a:rPr lang="en-US" sz="4800" dirty="0">
                <a:solidFill>
                  <a:srgbClr val="FFFF00"/>
                </a:solidFill>
              </a:rPr>
              <a:t>Problem Solving and Python</a:t>
            </a:r>
            <a:endParaRPr lang="en-US" dirty="0">
              <a:solidFill>
                <a:srgbClr val="FFFF00"/>
              </a:solidFill>
            </a:endParaRPr>
          </a:p>
        </p:txBody>
      </p:sp>
      <p:sp>
        <p:nvSpPr>
          <p:cNvPr id="4" name="Subtitle 2">
            <a:extLst>
              <a:ext uri="{FF2B5EF4-FFF2-40B4-BE49-F238E27FC236}">
                <a16:creationId xmlns:a16="http://schemas.microsoft.com/office/drawing/2014/main" id="{102CF120-E84B-4885-AD2B-FDEF2E0C7BED}"/>
              </a:ext>
            </a:extLst>
          </p:cNvPr>
          <p:cNvSpPr txBox="1">
            <a:spLocks/>
          </p:cNvSpPr>
          <p:nvPr/>
        </p:nvSpPr>
        <p:spPr>
          <a:xfrm>
            <a:off x="1399560" y="4377267"/>
            <a:ext cx="9155551" cy="21477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lang="en-GB" sz="24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rgbClr val="63B7C6"/>
                </a:solidFill>
              </a:rPr>
              <a:t>    Instructor:</a:t>
            </a:r>
            <a:r>
              <a:rPr lang="en-US" dirty="0"/>
              <a:t> Raed Karim</a:t>
            </a:r>
          </a:p>
          <a:p>
            <a:pPr algn="l"/>
            <a:r>
              <a:rPr lang="en-US" b="1" dirty="0">
                <a:solidFill>
                  <a:srgbClr val="63B7C6"/>
                </a:solidFill>
              </a:rPr>
              <a:t>	   Email:</a:t>
            </a:r>
            <a:r>
              <a:rPr lang="en-US" dirty="0"/>
              <a:t> raed.karim@sheridancollege.ca </a:t>
            </a:r>
          </a:p>
          <a:p>
            <a:pPr algn="l"/>
            <a:r>
              <a:rPr lang="en-US" b="1" dirty="0">
                <a:solidFill>
                  <a:srgbClr val="63B7C6"/>
                </a:solidFill>
              </a:rPr>
              <a:t>        Course:</a:t>
            </a:r>
            <a:r>
              <a:rPr lang="en-US" dirty="0"/>
              <a:t> PROG12583</a:t>
            </a:r>
          </a:p>
          <a:p>
            <a:pPr algn="l"/>
            <a:r>
              <a:rPr lang="en-US" dirty="0"/>
              <a:t>		</a:t>
            </a:r>
            <a:endParaRPr lang="en-US" sz="1800" dirty="0"/>
          </a:p>
          <a:p>
            <a:pPr algn="l"/>
            <a:endParaRPr lang="en-US" dirty="0"/>
          </a:p>
          <a:p>
            <a:pPr algn="l"/>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10</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645921"/>
            <a:ext cx="7781544" cy="1491174"/>
          </a:xfrm>
        </p:spPr>
        <p:txBody>
          <a:bodyPr anchor="t">
            <a:normAutofit fontScale="90000"/>
          </a:bodyPr>
          <a:lstStyle/>
          <a:p>
            <a:r>
              <a:rPr lang="en-CA" dirty="0">
                <a:solidFill>
                  <a:srgbClr val="FFFF00"/>
                </a:solidFill>
              </a:rPr>
              <a:t>Intro to computer programming</a:t>
            </a:r>
            <a:br>
              <a:rPr lang="en-CA" dirty="0">
                <a:solidFill>
                  <a:srgbClr val="FFFF00"/>
                </a:solidFill>
              </a:rPr>
            </a:br>
            <a:r>
              <a:rPr lang="en-CA" sz="3200" dirty="0">
                <a:solidFill>
                  <a:srgbClr val="92D050"/>
                </a:solidFill>
              </a:rPr>
              <a:t>Part - 2</a:t>
            </a:r>
            <a:endParaRPr lang="en-CA" dirty="0">
              <a:solidFill>
                <a:srgbClr val="92D050"/>
              </a:solidFill>
            </a:endParaRPr>
          </a:p>
        </p:txBody>
      </p:sp>
    </p:spTree>
    <p:extLst>
      <p:ext uri="{BB962C8B-B14F-4D97-AF65-F5344CB8AC3E}">
        <p14:creationId xmlns:p14="http://schemas.microsoft.com/office/powerpoint/2010/main" val="46361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a:defRPr/>
            </a:pPr>
            <a:r>
              <a:rPr lang="en-US" sz="2400" dirty="0">
                <a:latin typeface="+mn-lt"/>
                <a:cs typeface="Times New Roman" pitchFamily="18" charset="0"/>
              </a:rPr>
              <a:t>Computers are designed to do any job that their programs tell them to do.</a:t>
            </a:r>
          </a:p>
          <a:p>
            <a:pPr>
              <a:defRPr/>
            </a:pPr>
            <a:r>
              <a:rPr lang="en-US" sz="2400" dirty="0">
                <a:latin typeface="+mn-lt"/>
                <a:cs typeface="Times New Roman" pitchFamily="18" charset="0"/>
              </a:rPr>
              <a:t>A </a:t>
            </a:r>
            <a:r>
              <a:rPr lang="en-US" sz="2400" b="1" dirty="0">
                <a:solidFill>
                  <a:srgbClr val="FFFF00"/>
                </a:solidFill>
                <a:latin typeface="+mn-lt"/>
                <a:cs typeface="Times New Roman" pitchFamily="18" charset="0"/>
              </a:rPr>
              <a:t>program</a:t>
            </a:r>
            <a:r>
              <a:rPr lang="en-US" sz="2400" dirty="0">
                <a:latin typeface="+mn-lt"/>
                <a:cs typeface="Times New Roman" pitchFamily="18" charset="0"/>
              </a:rPr>
              <a:t> is a set of instructions that a computer follows to perform a task. For example:  Microsoft Word  and PowerPoint</a:t>
            </a:r>
          </a:p>
          <a:p>
            <a:pPr>
              <a:defRPr/>
            </a:pPr>
            <a:r>
              <a:rPr lang="en-US" sz="2400" dirty="0">
                <a:latin typeface="+mn-lt"/>
                <a:cs typeface="Times New Roman" pitchFamily="18" charset="0"/>
              </a:rPr>
              <a:t>Programs are commonly referred to as </a:t>
            </a:r>
            <a:r>
              <a:rPr lang="en-US" sz="2400" b="1" dirty="0">
                <a:solidFill>
                  <a:srgbClr val="FFFF00"/>
                </a:solidFill>
                <a:latin typeface="+mn-lt"/>
                <a:cs typeface="Times New Roman" pitchFamily="18" charset="0"/>
              </a:rPr>
              <a:t>software</a:t>
            </a:r>
            <a:r>
              <a:rPr lang="en-US" sz="2400" dirty="0">
                <a:latin typeface="+mn-lt"/>
                <a:cs typeface="Times New Roman" pitchFamily="18" charset="0"/>
              </a:rPr>
              <a:t>.</a:t>
            </a:r>
          </a:p>
          <a:p>
            <a:pPr marL="0" indent="0">
              <a:buNone/>
              <a:defRPr/>
            </a:pPr>
            <a:br>
              <a:rPr lang="en-US" sz="2400" b="1" dirty="0">
                <a:solidFill>
                  <a:srgbClr val="FFFF00"/>
                </a:solidFill>
                <a:latin typeface="+mn-lt"/>
              </a:rPr>
            </a:br>
            <a:endParaRPr lang="en-US" sz="2400" b="1" dirty="0">
              <a:solidFill>
                <a:srgbClr val="FFFF00"/>
              </a:solidFill>
              <a:latin typeface="+mn-lt"/>
            </a:endParaRPr>
          </a:p>
          <a:p>
            <a:pPr>
              <a:defRPr/>
            </a:pPr>
            <a:r>
              <a:rPr lang="en-US" sz="2400" b="1" dirty="0">
                <a:latin typeface="Arial (Body)"/>
                <a:ea typeface="+mn-ea"/>
                <a:cs typeface="Times New Roman" pitchFamily="18" charset="0"/>
              </a:rPr>
              <a:t>Programmers</a:t>
            </a:r>
            <a:r>
              <a:rPr lang="en-US" sz="2400" dirty="0">
                <a:latin typeface="Arial (Body)"/>
                <a:ea typeface="+mn-ea"/>
                <a:cs typeface="Times New Roman" pitchFamily="18" charset="0"/>
              </a:rPr>
              <a:t> or </a:t>
            </a:r>
            <a:r>
              <a:rPr lang="en-US" sz="2400" b="1" dirty="0">
                <a:latin typeface="Arial (Body)"/>
                <a:ea typeface="+mn-ea"/>
                <a:cs typeface="Times New Roman" pitchFamily="18" charset="0"/>
              </a:rPr>
              <a:t>Software Developers </a:t>
            </a:r>
            <a:r>
              <a:rPr lang="en-US" sz="2400" dirty="0">
                <a:latin typeface="Arial (Body)"/>
                <a:ea typeface="+mn-ea"/>
                <a:cs typeface="Times New Roman" pitchFamily="18" charset="0"/>
              </a:rPr>
              <a:t>are the individuals that create computer software.</a:t>
            </a:r>
          </a:p>
          <a:p>
            <a:pPr marL="254682" indent="-255600" fontAlgn="base">
              <a:spcAft>
                <a:spcPct val="0"/>
              </a:spcAft>
              <a:defRPr/>
            </a:pPr>
            <a:r>
              <a:rPr lang="en-US" sz="2400" dirty="0">
                <a:latin typeface="Arial (Body)"/>
                <a:ea typeface="+mn-ea"/>
                <a:cs typeface="Times New Roman" pitchFamily="18" charset="0"/>
              </a:rPr>
              <a:t>They have the training and skill to design, create, and test computer programs.</a:t>
            </a:r>
          </a:p>
          <a:p>
            <a:pPr>
              <a:defRPr/>
            </a:pPr>
            <a:endParaRPr lang="en-US" sz="2800" dirty="0">
              <a:latin typeface="+mn-lt"/>
              <a:cs typeface="Times New Roman"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Rectangle 4">
            <a:extLst>
              <a:ext uri="{FF2B5EF4-FFF2-40B4-BE49-F238E27FC236}">
                <a16:creationId xmlns:a16="http://schemas.microsoft.com/office/drawing/2014/main" id="{36363AF5-16EE-5E83-BE87-E082AB2CE944}"/>
              </a:ext>
            </a:extLst>
          </p:cNvPr>
          <p:cNvSpPr/>
          <p:nvPr/>
        </p:nvSpPr>
        <p:spPr>
          <a:xfrm>
            <a:off x="1933637" y="3117405"/>
            <a:ext cx="6907505" cy="623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mn-lt"/>
              </a:rPr>
              <a:t>Discussion: What software have you used?</a:t>
            </a:r>
          </a:p>
          <a:p>
            <a:pPr algn="ctr"/>
            <a:endParaRPr lang="en-CA" dirty="0"/>
          </a:p>
        </p:txBody>
      </p:sp>
    </p:spTree>
    <p:extLst>
      <p:ext uri="{BB962C8B-B14F-4D97-AF65-F5344CB8AC3E}">
        <p14:creationId xmlns:p14="http://schemas.microsoft.com/office/powerpoint/2010/main" val="32707353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a:buNone/>
              <a:defRPr/>
            </a:pPr>
            <a:r>
              <a:rPr lang="en-US" sz="2800" dirty="0">
                <a:latin typeface="+mn-lt"/>
                <a:cs typeface="Times New Roman" pitchFamily="18" charset="0"/>
              </a:rPr>
              <a:t>Discussion:</a:t>
            </a:r>
          </a:p>
          <a:p>
            <a:pPr>
              <a:defRPr/>
            </a:pPr>
            <a:r>
              <a:rPr lang="en-US" sz="2800" b="1" dirty="0">
                <a:solidFill>
                  <a:srgbClr val="FFFF00"/>
                </a:solidFill>
                <a:latin typeface="Arial (Body)"/>
              </a:rPr>
              <a:t>What are some of the fields in which computer programs are used?</a:t>
            </a:r>
          </a:p>
          <a:p>
            <a:pPr>
              <a:defRPr/>
            </a:pPr>
            <a:endParaRPr lang="en-US" sz="2800" dirty="0">
              <a:latin typeface="+mn-lt"/>
              <a:cs typeface="Times New Roman"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519203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Software</a:t>
            </a:r>
          </a:p>
          <a:p>
            <a:pPr marL="255600" lvl="1" indent="-255600" fontAlgn="base">
              <a:spcBef>
                <a:spcPts val="1500"/>
              </a:spcBef>
              <a:spcAft>
                <a:spcPct val="0"/>
              </a:spcAft>
              <a:buFont typeface="Arial" panose="020B0604020202020204" pitchFamily="34" charset="0"/>
              <a:buChar char="•"/>
            </a:pPr>
            <a:r>
              <a:rPr lang="en-US" altLang="en-US" dirty="0">
                <a:latin typeface="Arial (Body)"/>
                <a:cs typeface="Times New Roman" panose="02020603050405020304" pitchFamily="18" charset="0"/>
              </a:rPr>
              <a:t>Everything  a computer does is controlled by software.</a:t>
            </a:r>
          </a:p>
          <a:p>
            <a:pPr marL="255600" lvl="1" indent="-255600" fontAlgn="base">
              <a:spcBef>
                <a:spcPts val="1500"/>
              </a:spcBef>
              <a:spcAft>
                <a:spcPct val="0"/>
              </a:spcAft>
            </a:pPr>
            <a:r>
              <a:rPr lang="en-US" altLang="en-US" dirty="0">
                <a:latin typeface="Arial (Body)"/>
                <a:cs typeface="Times New Roman" panose="02020603050405020304" pitchFamily="18" charset="0"/>
              </a:rPr>
              <a:t>Two categories of software:</a:t>
            </a:r>
          </a:p>
          <a:p>
            <a:pPr marL="0" lvl="1" indent="0" fontAlgn="base">
              <a:spcBef>
                <a:spcPts val="1500"/>
              </a:spcBef>
              <a:spcAft>
                <a:spcPct val="0"/>
              </a:spcAft>
              <a:buNone/>
            </a:pPr>
            <a:endParaRPr lang="en-US" altLang="en-US" dirty="0">
              <a:latin typeface="Arial (Body)"/>
              <a:cs typeface="Times New Roman" panose="02020603050405020304" pitchFamily="18" charset="0"/>
            </a:endParaRPr>
          </a:p>
          <a:p>
            <a:pPr marL="741600" lvl="2" indent="-284400" fontAlgn="base">
              <a:spcAft>
                <a:spcPct val="0"/>
              </a:spcAft>
              <a:buFontTx/>
              <a:buChar char="–"/>
            </a:pPr>
            <a:r>
              <a:rPr lang="en-US" altLang="en-US" sz="2400" dirty="0">
                <a:latin typeface="Arial (Body)"/>
                <a:cs typeface="Times New Roman" panose="02020603050405020304" pitchFamily="18" charset="0"/>
              </a:rPr>
              <a:t>System software</a:t>
            </a:r>
          </a:p>
          <a:p>
            <a:pPr marL="741600" lvl="2" indent="-284400" fontAlgn="base">
              <a:spcAft>
                <a:spcPct val="0"/>
              </a:spcAft>
              <a:buFontTx/>
              <a:buChar char="–"/>
            </a:pPr>
            <a:r>
              <a:rPr lang="en-US" altLang="en-US" sz="2400" dirty="0">
                <a:latin typeface="Arial (Body)"/>
                <a:cs typeface="Times New Roman" panose="02020603050405020304" pitchFamily="18" charset="0"/>
              </a:rPr>
              <a:t>Application software</a:t>
            </a:r>
          </a:p>
          <a:p>
            <a:pPr marL="0" indent="0">
              <a:buNone/>
              <a:defRPr/>
            </a:pPr>
            <a:endParaRPr lang="en-US" sz="2800" dirty="0">
              <a:latin typeface="+mn-lt"/>
              <a:cs typeface="Times New Roman"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18004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200" b="1" dirty="0">
                <a:solidFill>
                  <a:srgbClr val="FFFF00"/>
                </a:solidFill>
                <a:latin typeface="Arial (Body)"/>
                <a:cs typeface="Times New Roman" panose="02020603050405020304" pitchFamily="18" charset="0"/>
              </a:rPr>
              <a:t>System Software</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Programs that control and manage the basic operations of a computer are referred to as </a:t>
            </a:r>
            <a:r>
              <a:rPr lang="en-US" altLang="en-US" sz="2200" b="1" dirty="0">
                <a:solidFill>
                  <a:srgbClr val="FFFF00"/>
                </a:solidFill>
                <a:latin typeface="Arial (Body)"/>
                <a:cs typeface="Times New Roman" panose="02020603050405020304" pitchFamily="18" charset="0"/>
              </a:rPr>
              <a:t>system software</a:t>
            </a:r>
            <a:r>
              <a:rPr lang="en-US" altLang="en-US" sz="2200" dirty="0">
                <a:solidFill>
                  <a:srgbClr val="000000"/>
                </a:solidFill>
                <a:latin typeface="Arial (Body)"/>
                <a:cs typeface="Times New Roman" panose="02020603050405020304" pitchFamily="18" charset="0"/>
              </a:rPr>
              <a:t>.</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Includes the following types:</a:t>
            </a:r>
          </a:p>
          <a:p>
            <a:pPr marL="741600" lvl="2" indent="-284400" fontAlgn="base">
              <a:spcAft>
                <a:spcPct val="0"/>
              </a:spcAft>
              <a:buFont typeface="Arial" panose="020B0604020202020204" pitchFamily="34" charset="0"/>
              <a:buChar char="–"/>
            </a:pPr>
            <a:r>
              <a:rPr lang="en-US" altLang="en-US" sz="2200" b="1" dirty="0">
                <a:solidFill>
                  <a:srgbClr val="FFFF00"/>
                </a:solidFill>
                <a:latin typeface="Arial (Body)"/>
                <a:cs typeface="Times New Roman" panose="02020603050405020304" pitchFamily="18" charset="0"/>
              </a:rPr>
              <a:t>Operating System </a:t>
            </a:r>
            <a:r>
              <a:rPr lang="en-US" altLang="en-US" sz="2200" dirty="0">
                <a:latin typeface="Arial (Body)"/>
                <a:cs typeface="Times New Roman" panose="02020603050405020304" pitchFamily="18" charset="0"/>
              </a:rPr>
              <a:t>controls the internal operations of the computer’s hardware and manages all of the devices connected to the computer.</a:t>
            </a:r>
          </a:p>
          <a:p>
            <a:pPr marL="741600" lvl="2" indent="-284400" fontAlgn="base">
              <a:spcAft>
                <a:spcPct val="0"/>
              </a:spcAft>
              <a:buFont typeface="Arial" panose="020B0604020202020204" pitchFamily="34" charset="0"/>
              <a:buChar char="–"/>
            </a:pPr>
            <a:r>
              <a:rPr lang="en-US" altLang="en-US" sz="2200" b="1" dirty="0">
                <a:solidFill>
                  <a:srgbClr val="FFFF00"/>
                </a:solidFill>
                <a:latin typeface="Arial (Body)"/>
                <a:cs typeface="Times New Roman" panose="02020603050405020304" pitchFamily="18" charset="0"/>
              </a:rPr>
              <a:t>Utility Programs </a:t>
            </a:r>
            <a:r>
              <a:rPr lang="en-US" altLang="en-US" sz="2200" dirty="0">
                <a:latin typeface="Arial (Body)"/>
                <a:cs typeface="Times New Roman" panose="02020603050405020304" pitchFamily="18" charset="0"/>
              </a:rPr>
              <a:t>perform a specialized task that enhances the computer’s operation or safeguards data.</a:t>
            </a:r>
          </a:p>
          <a:p>
            <a:pPr marL="741600" lvl="2" indent="-284400" fontAlgn="base">
              <a:spcAft>
                <a:spcPct val="0"/>
              </a:spcAft>
              <a:buFont typeface="Arial" panose="020B0604020202020204" pitchFamily="34" charset="0"/>
              <a:buChar char="–"/>
            </a:pPr>
            <a:r>
              <a:rPr lang="en-US" altLang="en-US" sz="2200" b="1" dirty="0">
                <a:solidFill>
                  <a:srgbClr val="FFFF00"/>
                </a:solidFill>
                <a:latin typeface="Arial (Body)"/>
                <a:cs typeface="Times New Roman" panose="02020603050405020304" pitchFamily="18" charset="0"/>
              </a:rPr>
              <a:t>Software Developments Tools </a:t>
            </a:r>
            <a:r>
              <a:rPr lang="en-US" altLang="en-US" sz="2200" dirty="0">
                <a:latin typeface="Arial (Body)"/>
                <a:cs typeface="Times New Roman" panose="02020603050405020304" pitchFamily="18" charset="0"/>
              </a:rPr>
              <a:t>are programs that are used to create, modify, and test software.</a:t>
            </a:r>
          </a:p>
          <a:p>
            <a:pPr marL="0" indent="0">
              <a:buNone/>
              <a:defRPr/>
            </a:pPr>
            <a:endParaRPr lang="en-US" sz="2800" dirty="0">
              <a:latin typeface="+mn-lt"/>
              <a:cs typeface="Times New Roman"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2707275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200" b="1" dirty="0">
                <a:solidFill>
                  <a:srgbClr val="FFFF00"/>
                </a:solidFill>
                <a:latin typeface="Arial (Body)"/>
                <a:cs typeface="Times New Roman" panose="02020603050405020304" pitchFamily="18" charset="0"/>
              </a:rPr>
              <a:t>Application Software</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Programs that people normally spend most of their time running on their computers performing everyday tasks are referred to as </a:t>
            </a:r>
            <a:r>
              <a:rPr lang="en-US" altLang="en-US" sz="2200" b="1" dirty="0">
                <a:solidFill>
                  <a:srgbClr val="FFFF00"/>
                </a:solidFill>
                <a:latin typeface="Arial (Body)"/>
                <a:cs typeface="Times New Roman" panose="02020603050405020304" pitchFamily="18" charset="0"/>
              </a:rPr>
              <a:t>application software</a:t>
            </a:r>
            <a:r>
              <a:rPr lang="en-US" altLang="en-US" sz="2200" dirty="0">
                <a:latin typeface="Arial (Body)"/>
                <a:cs typeface="Times New Roman" panose="02020603050405020304" pitchFamily="18" charset="0"/>
              </a:rPr>
              <a:t>.</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For example:</a:t>
            </a:r>
          </a:p>
          <a:p>
            <a:pPr marL="741600" lvl="2" indent="-284400" fontAlgn="base">
              <a:spcAft>
                <a:spcPct val="0"/>
              </a:spcAft>
              <a:buFont typeface="Arial" panose="020B0604020202020204" pitchFamily="34" charset="0"/>
              <a:buChar char="–"/>
            </a:pPr>
            <a:r>
              <a:rPr lang="en-US" altLang="en-US" sz="2200" dirty="0">
                <a:latin typeface="Arial (Body)"/>
                <a:cs typeface="Times New Roman" panose="02020603050405020304" pitchFamily="18" charset="0"/>
              </a:rPr>
              <a:t>Word processing</a:t>
            </a:r>
          </a:p>
          <a:p>
            <a:pPr marL="741600" lvl="2" indent="-284400" fontAlgn="base">
              <a:spcAft>
                <a:spcPct val="0"/>
              </a:spcAft>
              <a:buFont typeface="Arial" panose="020B0604020202020204" pitchFamily="34" charset="0"/>
              <a:buChar char="–"/>
            </a:pPr>
            <a:r>
              <a:rPr lang="en-US" altLang="en-US" sz="2200" dirty="0">
                <a:latin typeface="Arial (Body)"/>
                <a:cs typeface="Times New Roman" panose="02020603050405020304" pitchFamily="18" charset="0"/>
              </a:rPr>
              <a:t>Spreadsheet</a:t>
            </a:r>
          </a:p>
          <a:p>
            <a:pPr marL="741600" lvl="2" indent="-284400" fontAlgn="base">
              <a:spcAft>
                <a:spcPct val="0"/>
              </a:spcAft>
              <a:buFont typeface="Arial" panose="020B0604020202020204" pitchFamily="34" charset="0"/>
              <a:buChar char="–"/>
            </a:pPr>
            <a:r>
              <a:rPr lang="en-US" altLang="en-US" sz="2200" dirty="0">
                <a:latin typeface="Arial (Body)"/>
                <a:cs typeface="Times New Roman" panose="02020603050405020304" pitchFamily="18" charset="0"/>
              </a:rPr>
              <a:t>Database</a:t>
            </a:r>
          </a:p>
          <a:p>
            <a:pPr marL="741600" lvl="2" indent="-284400" fontAlgn="base">
              <a:spcAft>
                <a:spcPct val="0"/>
              </a:spcAft>
              <a:buFont typeface="Arial" panose="020B0604020202020204" pitchFamily="34" charset="0"/>
              <a:buChar char="–"/>
            </a:pPr>
            <a:r>
              <a:rPr lang="en-US" altLang="en-US" sz="2200" dirty="0">
                <a:latin typeface="Arial (Body)"/>
                <a:cs typeface="Times New Roman" panose="02020603050405020304" pitchFamily="18" charset="0"/>
              </a:rPr>
              <a:t>Presentation</a:t>
            </a:r>
            <a:endParaRPr lang="en-US" sz="2800" dirty="0">
              <a:latin typeface="+mn-lt"/>
              <a:cs typeface="Times New Roman"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286095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200" b="1" dirty="0">
                <a:solidFill>
                  <a:srgbClr val="FFFF00"/>
                </a:solidFill>
                <a:latin typeface="Arial (Body)"/>
                <a:cs typeface="Times New Roman" panose="02020603050405020304" pitchFamily="18" charset="0"/>
              </a:rPr>
              <a:t>How a program works</a:t>
            </a:r>
          </a:p>
          <a:p>
            <a:pPr eaLnBrk="0" fontAlgn="base" hangingPunct="0">
              <a:spcAft>
                <a:spcPct val="0"/>
              </a:spcAft>
            </a:pPr>
            <a:r>
              <a:rPr lang="en-US" altLang="en-US" sz="2400" kern="1200" dirty="0">
                <a:latin typeface="Arial (Body)"/>
                <a:ea typeface="ヒラギノ角ゴ Pro W3" charset="-128"/>
              </a:rPr>
              <a:t>A computer’s CPU can only understand instructions that are written in machine language. Because people find it very difficult to write entire programs in machine language, other programming languages have been invented.</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4202787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000" b="1" dirty="0">
                <a:solidFill>
                  <a:srgbClr val="FFFF00"/>
                </a:solidFill>
                <a:latin typeface="Arial (Body)"/>
                <a:cs typeface="Times New Roman" panose="02020603050405020304" pitchFamily="18" charset="0"/>
              </a:rPr>
              <a:t>How a program works</a:t>
            </a:r>
          </a:p>
          <a:p>
            <a:pPr marL="0" indent="0" fontAlgn="base">
              <a:spcAft>
                <a:spcPct val="0"/>
              </a:spcAft>
              <a:buNone/>
            </a:pPr>
            <a:endParaRPr lang="en-US" altLang="en-US" sz="2000" dirty="0">
              <a:latin typeface="Arial (Body)"/>
              <a:cs typeface="Times New Roman" panose="02020603050405020304" pitchFamily="18" charset="0"/>
            </a:endParaRPr>
          </a:p>
          <a:p>
            <a:pPr fontAlgn="base">
              <a:spcAft>
                <a:spcPct val="0"/>
              </a:spcAft>
            </a:pPr>
            <a:r>
              <a:rPr lang="en-US" altLang="en-US" sz="2000" dirty="0">
                <a:latin typeface="Arial (Body)"/>
                <a:cs typeface="Times New Roman" panose="02020603050405020304" pitchFamily="18" charset="0"/>
              </a:rPr>
              <a:t>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is the most important component in a computer</a:t>
            </a:r>
          </a:p>
          <a:p>
            <a:pPr fontAlgn="base">
              <a:spcAft>
                <a:spcPct val="0"/>
              </a:spcAft>
            </a:pPr>
            <a:r>
              <a:rPr lang="en-US" altLang="en-US" sz="2000" dirty="0">
                <a:latin typeface="Arial (Body)"/>
                <a:cs typeface="Times New Roman" panose="02020603050405020304" pitchFamily="18" charset="0"/>
              </a:rPr>
              <a:t>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is not a brain</a:t>
            </a:r>
          </a:p>
          <a:p>
            <a:pPr fontAlgn="base">
              <a:spcAft>
                <a:spcPct val="0"/>
              </a:spcAft>
            </a:pPr>
            <a:r>
              <a:rPr lang="en-US" altLang="en-US" sz="2000" dirty="0">
                <a:latin typeface="Arial (Body)"/>
                <a:cs typeface="Times New Roman" panose="02020603050405020304" pitchFamily="18" charset="0"/>
              </a:rPr>
              <a:t>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is not smart</a:t>
            </a:r>
          </a:p>
          <a:p>
            <a:pPr fontAlgn="base">
              <a:spcAft>
                <a:spcPct val="0"/>
              </a:spcAft>
            </a:pPr>
            <a:r>
              <a:rPr lang="en-US" altLang="en-US" sz="2000" dirty="0">
                <a:latin typeface="Arial (Body)"/>
                <a:cs typeface="Times New Roman" panose="02020603050405020304" pitchFamily="18" charset="0"/>
              </a:rPr>
              <a:t>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is an electronic device that is designed to do specific things.</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095656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200" b="1" dirty="0">
                <a:solidFill>
                  <a:srgbClr val="FFFF00"/>
                </a:solidFill>
                <a:latin typeface="Arial (Body)"/>
                <a:cs typeface="Times New Roman" panose="02020603050405020304" pitchFamily="18" charset="0"/>
              </a:rPr>
              <a:t>C</a:t>
            </a:r>
            <a:r>
              <a:rPr lang="en-US" altLang="en-US" sz="100" b="1" dirty="0">
                <a:solidFill>
                  <a:srgbClr val="FFFF00"/>
                </a:solidFill>
                <a:latin typeface="Arial (Body)"/>
                <a:cs typeface="Times New Roman" panose="02020603050405020304" pitchFamily="18" charset="0"/>
              </a:rPr>
              <a:t> </a:t>
            </a:r>
            <a:r>
              <a:rPr lang="en-US" altLang="en-US" sz="2200" b="1" dirty="0">
                <a:solidFill>
                  <a:srgbClr val="FFFF00"/>
                </a:solidFill>
                <a:latin typeface="Arial (Body)"/>
                <a:cs typeface="Times New Roman" panose="02020603050405020304" pitchFamily="18" charset="0"/>
              </a:rPr>
              <a:t>P</a:t>
            </a:r>
            <a:r>
              <a:rPr lang="en-US" altLang="en-US" sz="100" b="1" dirty="0">
                <a:solidFill>
                  <a:srgbClr val="FFFF00"/>
                </a:solidFill>
                <a:latin typeface="Arial (Body)"/>
                <a:cs typeface="Times New Roman" panose="02020603050405020304" pitchFamily="18" charset="0"/>
              </a:rPr>
              <a:t> </a:t>
            </a:r>
            <a:r>
              <a:rPr lang="en-US" altLang="en-US" sz="2200" b="1" dirty="0">
                <a:solidFill>
                  <a:srgbClr val="FFFF00"/>
                </a:solidFill>
                <a:latin typeface="Arial (Body)"/>
                <a:cs typeface="Times New Roman" panose="02020603050405020304" pitchFamily="18" charset="0"/>
              </a:rPr>
              <a:t>U is designed to perform the following operations:</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Read a piece of data from main memory</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Adding two numbers</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Subtracting one number from another number</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Multiplying two numbers</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Dividing one number by another number</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Moving a piece of data from one memory location to another</a:t>
            </a:r>
          </a:p>
          <a:p>
            <a:pPr marL="255600" lvl="1" indent="-255600" fontAlgn="base">
              <a:spcBef>
                <a:spcPts val="1500"/>
              </a:spcBef>
              <a:spcAft>
                <a:spcPct val="0"/>
              </a:spcAft>
              <a:buFont typeface="Arial" panose="020B0604020202020204" pitchFamily="34" charset="0"/>
              <a:buChar char="•"/>
            </a:pPr>
            <a:r>
              <a:rPr lang="en-US" altLang="en-US" sz="2200" dirty="0">
                <a:latin typeface="Arial (Body)"/>
                <a:cs typeface="Times New Roman" panose="02020603050405020304" pitchFamily="18" charset="0"/>
              </a:rPr>
              <a:t>Determining whether one value is equal to another value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091678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19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fontAlgn="base">
              <a:spcAft>
                <a:spcPct val="0"/>
              </a:spcAft>
            </a:pPr>
            <a:r>
              <a:rPr lang="en-US" altLang="en-US" sz="2000" dirty="0">
                <a:latin typeface="Arial (Body)"/>
                <a:cs typeface="Times New Roman" panose="02020603050405020304" pitchFamily="18" charset="0"/>
              </a:rPr>
              <a:t>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only understands instructions written in </a:t>
            </a:r>
            <a:r>
              <a:rPr lang="en-US" altLang="en-US" sz="2000" b="1" dirty="0">
                <a:solidFill>
                  <a:srgbClr val="FFFF00"/>
                </a:solidFill>
                <a:latin typeface="Arial (Body)"/>
                <a:cs typeface="Times New Roman" panose="02020603050405020304" pitchFamily="18" charset="0"/>
              </a:rPr>
              <a:t>machine language</a:t>
            </a:r>
          </a:p>
          <a:p>
            <a:pPr fontAlgn="base">
              <a:spcAft>
                <a:spcPct val="0"/>
              </a:spcAft>
            </a:pPr>
            <a:r>
              <a:rPr lang="en-US" altLang="en-US" sz="2000" dirty="0">
                <a:latin typeface="Arial (Body)"/>
                <a:cs typeface="Times New Roman" panose="02020603050405020304" pitchFamily="18" charset="0"/>
              </a:rPr>
              <a:t>Machine language instructions are written in 1s and 0s</a:t>
            </a:r>
          </a:p>
          <a:p>
            <a:pPr fontAlgn="base">
              <a:spcAft>
                <a:spcPct val="0"/>
              </a:spcAft>
            </a:pPr>
            <a:r>
              <a:rPr lang="en-US" altLang="en-US" sz="2000" dirty="0">
                <a:latin typeface="Arial (Body)"/>
                <a:cs typeface="Times New Roman" panose="02020603050405020304" pitchFamily="18" charset="0"/>
              </a:rPr>
              <a:t>The entire set of instructions that a 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can execute is known as the 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s </a:t>
            </a:r>
            <a:r>
              <a:rPr lang="en-US" altLang="en-US" sz="2000" b="1" dirty="0">
                <a:solidFill>
                  <a:srgbClr val="FFFF00"/>
                </a:solidFill>
                <a:latin typeface="Arial (Body)"/>
                <a:cs typeface="Times New Roman" panose="02020603050405020304" pitchFamily="18" charset="0"/>
              </a:rPr>
              <a:t>instruction set</a:t>
            </a:r>
          </a:p>
          <a:p>
            <a:pPr fontAlgn="base">
              <a:spcAft>
                <a:spcPct val="0"/>
              </a:spcAft>
            </a:pPr>
            <a:r>
              <a:rPr lang="en-US" altLang="en-US" sz="2000" dirty="0">
                <a:latin typeface="Arial (Body)"/>
                <a:cs typeface="Times New Roman" panose="02020603050405020304" pitchFamily="18" charset="0"/>
              </a:rPr>
              <a:t>Each brand of microprocessors (Intel, A</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M</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D, and Motorola) has a unique instruction set</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9986089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sz="4000" b="1" dirty="0">
                <a:solidFill>
                  <a:schemeClr val="accent6"/>
                </a:solidFill>
              </a:rPr>
              <a:t>Objectives</a:t>
            </a:r>
            <a:endParaRPr lang="en-US" b="1" dirty="0">
              <a:solidFill>
                <a:schemeClr val="accent6"/>
              </a:solidFill>
            </a:endParaRPr>
          </a:p>
          <a:p>
            <a:pPr marL="0" indent="0">
              <a:buNone/>
            </a:pPr>
            <a:endParaRPr lang="en-US" dirty="0"/>
          </a:p>
          <a:p>
            <a:pPr marL="0" indent="0">
              <a:buNone/>
            </a:pPr>
            <a:r>
              <a:rPr lang="en-US" dirty="0"/>
              <a:t>At the end of this module, students will be able to:</a:t>
            </a:r>
          </a:p>
          <a:p>
            <a:r>
              <a:rPr lang="en-US" dirty="0"/>
              <a:t>Define computers, computer programs, how computers work, the different types of software.</a:t>
            </a:r>
          </a:p>
          <a:p>
            <a:r>
              <a:rPr lang="en-US" dirty="0"/>
              <a:t>Design programs and solve problems using pseudocode and flowcharts.</a:t>
            </a:r>
          </a:p>
          <a:p>
            <a:r>
              <a:rPr lang="en-US" dirty="0"/>
              <a:t>Analyze python programming language.</a:t>
            </a:r>
          </a:p>
          <a:p>
            <a:r>
              <a:rPr lang="en-US" dirty="0"/>
              <a:t>Write computer programs using IDE (Visual Studio Code).</a:t>
            </a:r>
          </a:p>
          <a:p>
            <a:r>
              <a:rPr lang="en-US" dirty="0"/>
              <a:t>Identify an alternative to the IDE to write programs. </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Python Fundamentals</a:t>
            </a:r>
            <a:endParaRPr lang="en-CA" dirty="0"/>
          </a:p>
        </p:txBody>
      </p:sp>
      <p:sp>
        <p:nvSpPr>
          <p:cNvPr id="5" name="Rectangle 4">
            <a:extLst>
              <a:ext uri="{FF2B5EF4-FFF2-40B4-BE49-F238E27FC236}">
                <a16:creationId xmlns:a16="http://schemas.microsoft.com/office/drawing/2014/main" id="{8E46B4D0-91A9-7DB5-CCE0-BD66C7079E89}"/>
              </a:ext>
            </a:extLst>
          </p:cNvPr>
          <p:cNvSpPr/>
          <p:nvPr/>
        </p:nvSpPr>
        <p:spPr>
          <a:xfrm>
            <a:off x="285976" y="2556260"/>
            <a:ext cx="11720946" cy="3304452"/>
          </a:xfrm>
          <a:prstGeom prst="rect">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753773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6524727" cy="5657593"/>
          </a:xfrm>
        </p:spPr>
        <p:txBody>
          <a:bodyPr>
            <a:normAutofit lnSpcReduction="10000"/>
          </a:bodyPr>
          <a:lstStyle/>
          <a:p>
            <a:pPr marL="255600" indent="-255600" fontAlgn="base">
              <a:spcAft>
                <a:spcPct val="0"/>
              </a:spcAft>
              <a:buFont typeface="Arial" panose="020B0604020202020204" pitchFamily="34" charset="0"/>
              <a:buChar char="•"/>
            </a:pPr>
            <a:r>
              <a:rPr lang="en-US" altLang="en-US" sz="2000" b="1" dirty="0">
                <a:solidFill>
                  <a:srgbClr val="FFFF00"/>
                </a:solidFill>
                <a:latin typeface="Arial (Body)"/>
                <a:cs typeface="Times New Roman" panose="02020603050405020304" pitchFamily="18" charset="0"/>
              </a:rPr>
              <a:t>Fetch-decode-execute cycle </a:t>
            </a:r>
            <a:r>
              <a:rPr lang="en-US" altLang="en-US" sz="2000" dirty="0">
                <a:latin typeface="Arial (Body)"/>
                <a:cs typeface="Times New Roman" panose="02020603050405020304" pitchFamily="18" charset="0"/>
              </a:rPr>
              <a:t>is the term used when the C</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000" dirty="0">
                <a:latin typeface="Arial (Body)"/>
                <a:cs typeface="Times New Roman" panose="02020603050405020304" pitchFamily="18" charset="0"/>
              </a:rPr>
              <a:t>U executes the instructions in a program.</a:t>
            </a:r>
          </a:p>
          <a:p>
            <a:pPr marL="255600" indent="-255600" fontAlgn="base">
              <a:spcAft>
                <a:spcPct val="0"/>
              </a:spcAft>
              <a:buFont typeface="Arial" panose="020B0604020202020204" pitchFamily="34" charset="0"/>
              <a:buChar char="•"/>
            </a:pPr>
            <a:r>
              <a:rPr lang="en-US" altLang="en-US" sz="2000" dirty="0">
                <a:latin typeface="Arial (Body)"/>
                <a:cs typeface="Times New Roman" panose="02020603050405020304" pitchFamily="18" charset="0"/>
              </a:rPr>
              <a:t>The cycle consist of three steps:</a:t>
            </a:r>
          </a:p>
          <a:p>
            <a:pPr marL="536575" lvl="1" indent="-284163" fontAlgn="base">
              <a:lnSpc>
                <a:spcPct val="110000"/>
              </a:lnSpc>
              <a:spcAft>
                <a:spcPct val="0"/>
              </a:spcAft>
              <a:buFontTx/>
              <a:buChar char="–"/>
            </a:pPr>
            <a:r>
              <a:rPr lang="en-US" altLang="en-US" sz="1800" b="1" dirty="0">
                <a:cs typeface="Times New Roman" panose="02020603050405020304" pitchFamily="18" charset="0"/>
              </a:rPr>
              <a:t>Fetch</a:t>
            </a:r>
            <a:r>
              <a:rPr lang="en-US" altLang="en-US" sz="1800" dirty="0">
                <a:cs typeface="Times New Roman" panose="02020603050405020304" pitchFamily="18" charset="0"/>
              </a:rPr>
              <a:t>: </a:t>
            </a:r>
            <a:r>
              <a:rPr lang="en-US" sz="1800" b="0" i="0" dirty="0">
                <a:effectLst/>
              </a:rPr>
              <a:t>fetching involves receiving an instruction. The instruction is represented as a series of numbers and is passed to the CPU from the RAM. Each instruction is only one small part of any operation, so the CPU needs to know which instruction comes next. The current instruction address is held by a program counter (PC). The PC and instructions are then placed into an Instruction Register (IR).</a:t>
            </a:r>
            <a:endParaRPr lang="en-US" altLang="en-US" sz="1800" dirty="0">
              <a:cs typeface="Times New Roman" panose="02020603050405020304" pitchFamily="18" charset="0"/>
            </a:endParaRPr>
          </a:p>
          <a:p>
            <a:pPr marL="536575" lvl="1" indent="-284163" fontAlgn="base">
              <a:lnSpc>
                <a:spcPct val="110000"/>
              </a:lnSpc>
              <a:spcAft>
                <a:spcPct val="0"/>
              </a:spcAft>
              <a:buFontTx/>
              <a:buChar char="–"/>
            </a:pPr>
            <a:r>
              <a:rPr lang="en-US" altLang="en-US" sz="1800" b="1" dirty="0">
                <a:cs typeface="Times New Roman" panose="02020603050405020304" pitchFamily="18" charset="0"/>
              </a:rPr>
              <a:t>Decode</a:t>
            </a:r>
            <a:r>
              <a:rPr lang="en-US" altLang="en-US" sz="1800" dirty="0">
                <a:cs typeface="Times New Roman" panose="02020603050405020304" pitchFamily="18" charset="0"/>
              </a:rPr>
              <a:t>: </a:t>
            </a:r>
            <a:r>
              <a:rPr lang="en-US" sz="1800" b="0" i="0" dirty="0">
                <a:effectLst/>
              </a:rPr>
              <a:t>Once an instruction is fetched and stored in the IR, the CPU passes the instruction to a circuit called the instruction decoder. This converts the instruction into signals to be passed through to other parts of the CPU for action.</a:t>
            </a:r>
            <a:endParaRPr lang="en-US" altLang="en-US" sz="1800" dirty="0">
              <a:cs typeface="Times New Roman" panose="02020603050405020304" pitchFamily="18" charset="0"/>
            </a:endParaRPr>
          </a:p>
          <a:p>
            <a:pPr marL="536575" lvl="1" indent="-284163" fontAlgn="base">
              <a:lnSpc>
                <a:spcPct val="110000"/>
              </a:lnSpc>
              <a:spcAft>
                <a:spcPct val="0"/>
              </a:spcAft>
              <a:buFontTx/>
              <a:buChar char="–"/>
            </a:pPr>
            <a:r>
              <a:rPr lang="en-US" altLang="en-US" sz="2000" b="1" dirty="0">
                <a:latin typeface="Arial (Body)"/>
                <a:cs typeface="Times New Roman" panose="02020603050405020304" pitchFamily="18" charset="0"/>
              </a:rPr>
              <a:t>Execute: </a:t>
            </a:r>
            <a:r>
              <a:rPr lang="en-US" sz="1800" b="0" i="0" dirty="0">
                <a:effectLst/>
              </a:rPr>
              <a:t>In the final step, the decoded instructions are sent to the relevant parts of the CPU to be completed. </a:t>
            </a:r>
            <a:endParaRPr lang="en-US" b="1"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5" name="Picture 7" descr="A diagram explains the execution of a program stored in the main memory. A program stored in the secondary storage, such as a disk drive is copied to the main memory (R A M). The binary numeral stored here is 1 0 1 0 0 0 0 1, 1 0 1 1 1 0 0 0, 1 0 0 1 1 1 1 0. The C P U executes the program in main memory.">
            <a:extLst>
              <a:ext uri="{FF2B5EF4-FFF2-40B4-BE49-F238E27FC236}">
                <a16:creationId xmlns:a16="http://schemas.microsoft.com/office/drawing/2014/main" id="{1065EC55-2D68-A17B-835D-4477DED21C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0254" y="1460705"/>
            <a:ext cx="5299290" cy="2844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7909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From Machine Language to Assembly Language</a:t>
            </a:r>
          </a:p>
          <a:p>
            <a:pPr marL="255600" lvl="1" indent="-255600" fontAlgn="base">
              <a:spcBef>
                <a:spcPts val="1500"/>
              </a:spcBef>
              <a:spcAft>
                <a:spcPct val="0"/>
              </a:spcAft>
              <a:buFont typeface="Arial" panose="020B0604020202020204" pitchFamily="34" charset="0"/>
              <a:buChar char="•"/>
            </a:pPr>
            <a:r>
              <a:rPr lang="en-US" altLang="en-US" sz="2400" dirty="0">
                <a:latin typeface="Arial (Body)"/>
                <a:cs typeface="Times New Roman" panose="02020603050405020304" pitchFamily="18" charset="0"/>
              </a:rPr>
              <a:t>Computers only understand machine language</a:t>
            </a:r>
          </a:p>
          <a:p>
            <a:pPr marL="255600" lvl="1" indent="-255600" fontAlgn="base">
              <a:spcBef>
                <a:spcPts val="1500"/>
              </a:spcBef>
              <a:spcAft>
                <a:spcPct val="0"/>
              </a:spcAft>
              <a:buFont typeface="Arial" panose="020B0604020202020204" pitchFamily="34" charset="0"/>
              <a:buChar char="•"/>
            </a:pPr>
            <a:r>
              <a:rPr lang="en-US" altLang="en-US" sz="2400" dirty="0">
                <a:latin typeface="Arial (Body)"/>
                <a:cs typeface="Times New Roman" panose="02020603050405020304" pitchFamily="18" charset="0"/>
              </a:rPr>
              <a:t>Machine language is difficult to write</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Assembly language </a:t>
            </a:r>
            <a:r>
              <a:rPr lang="en-US" altLang="en-US" sz="2400" dirty="0">
                <a:latin typeface="Arial (Body)"/>
                <a:cs typeface="Times New Roman" panose="02020603050405020304" pitchFamily="18" charset="0"/>
              </a:rPr>
              <a:t>uses short words that are known as mnemonics</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Assembler</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is used to translate an assembly language program to machine language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114208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kern="1200" dirty="0">
                <a:solidFill>
                  <a:srgbClr val="FFFF00"/>
                </a:solidFill>
                <a:latin typeface="Arial (Body)"/>
                <a:ea typeface="ヒラギノ角ゴ Pro W3" charset="-128"/>
              </a:rPr>
              <a:t>An assembler translates an assembly language program to a machine language program</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5" name="Picture 7" descr="Conversion of assembly language program to machine language program by an assembler. An assembler converts the assembly language program to machine language program. In the Diagram, the following lines are converted to binary numbers by the assembler: Line 1. M o v, e a x comma Z. Line 2. Add e a x comma 2. Line 3. M o v, Y comma e a x and so forth are converted to binary numbers by the assembler. The converted machine language program contains the following lines. Line 1: 1 0 1 0 0 0 0 1. Line 2: 1 0 1 1 1 0 0 0. Line 3: 1 0 0 1 1 1 1 0 and so forth.">
            <a:extLst>
              <a:ext uri="{FF2B5EF4-FFF2-40B4-BE49-F238E27FC236}">
                <a16:creationId xmlns:a16="http://schemas.microsoft.com/office/drawing/2014/main" id="{09A292EA-81CE-7486-AD94-AEC9AC4946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833" y="2887424"/>
            <a:ext cx="7354987" cy="222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157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High-Level Languages</a:t>
            </a:r>
          </a:p>
          <a:p>
            <a:pPr marL="255600" lvl="1" indent="-255600" fontAlgn="base">
              <a:spcBef>
                <a:spcPts val="1500"/>
              </a:spcBef>
              <a:spcAft>
                <a:spcPct val="0"/>
              </a:spcAft>
              <a:buFont typeface="Arial" panose="020B0604020202020204" pitchFamily="34" charset="0"/>
              <a:buChar char="•"/>
            </a:pPr>
            <a:r>
              <a:rPr lang="en-US" altLang="en-US" sz="2400" dirty="0">
                <a:latin typeface="Arial (Body)"/>
                <a:cs typeface="Times New Roman" panose="02020603050405020304" pitchFamily="18" charset="0"/>
              </a:rPr>
              <a:t>Assembly language is referred to as a </a:t>
            </a:r>
            <a:r>
              <a:rPr lang="en-US" altLang="en-US" sz="2400" b="1" dirty="0">
                <a:solidFill>
                  <a:srgbClr val="FFFF00"/>
                </a:solidFill>
                <a:latin typeface="Arial (Body)"/>
                <a:cs typeface="Times New Roman" panose="02020603050405020304" pitchFamily="18" charset="0"/>
              </a:rPr>
              <a:t>low-level language High-level languages </a:t>
            </a:r>
            <a:r>
              <a:rPr lang="en-US" altLang="en-US" sz="2400" dirty="0">
                <a:latin typeface="Arial (Body)"/>
                <a:cs typeface="Times New Roman" panose="02020603050405020304" pitchFamily="18" charset="0"/>
              </a:rPr>
              <a:t>allow you to create powerful and complex programs without knowing how the C</a:t>
            </a:r>
            <a:r>
              <a:rPr lang="en-US" altLang="en-US" sz="100" dirty="0">
                <a:latin typeface="Arial (Body)"/>
                <a:cs typeface="Times New Roman" panose="02020603050405020304" pitchFamily="18" charset="0"/>
              </a:rPr>
              <a:t> </a:t>
            </a:r>
            <a:r>
              <a:rPr lang="en-US" altLang="en-US" sz="2400" dirty="0">
                <a:latin typeface="Arial (Body)"/>
                <a:cs typeface="Times New Roman" panose="02020603050405020304" pitchFamily="18" charset="0"/>
              </a:rPr>
              <a:t>P</a:t>
            </a:r>
            <a:r>
              <a:rPr lang="en-US" altLang="en-US" sz="100" dirty="0">
                <a:latin typeface="Arial (Body)"/>
                <a:cs typeface="Times New Roman" panose="02020603050405020304" pitchFamily="18" charset="0"/>
              </a:rPr>
              <a:t> </a:t>
            </a:r>
            <a:r>
              <a:rPr lang="en-US" altLang="en-US" sz="2400" dirty="0">
                <a:latin typeface="Arial (Body)"/>
                <a:cs typeface="Times New Roman" panose="02020603050405020304" pitchFamily="18" charset="0"/>
              </a:rPr>
              <a:t>U works,  using words that are easy to understand.</a:t>
            </a:r>
          </a:p>
          <a:p>
            <a:pPr marL="449263" lvl="4" indent="357188" fontAlgn="base">
              <a:spcAft>
                <a:spcPct val="0"/>
              </a:spcAft>
              <a:buNone/>
            </a:pPr>
            <a:r>
              <a:rPr lang="en-US" altLang="en-US" sz="2800" dirty="0">
                <a:latin typeface="Arial (Body)"/>
                <a:cs typeface="Times New Roman" panose="02020603050405020304" pitchFamily="18" charset="0"/>
              </a:rPr>
              <a:t>For example:</a:t>
            </a:r>
          </a:p>
          <a:p>
            <a:pPr marL="898525" lvl="4" indent="-92075" fontAlgn="base">
              <a:spcAft>
                <a:spcPct val="0"/>
              </a:spcAft>
              <a:buNone/>
            </a:pPr>
            <a:r>
              <a:rPr lang="en-US" altLang="en-US" sz="2800" dirty="0">
                <a:latin typeface="Arial (Body)"/>
                <a:cs typeface="Times New Roman" panose="02020603050405020304" pitchFamily="18" charset="0"/>
              </a:rPr>
              <a:t>Java, C++, Python, Visual Basic, Ada, Fortran</a:t>
            </a:r>
          </a:p>
          <a:p>
            <a:pPr marL="898525" lvl="4" indent="-92075" fontAlgn="base">
              <a:spcAft>
                <a:spcPct val="0"/>
              </a:spcAft>
              <a:buNone/>
            </a:pPr>
            <a:endParaRPr lang="en-US" altLang="en-US" sz="2800" b="1" i="1" u="sng" dirty="0">
              <a:solidFill>
                <a:srgbClr val="000000"/>
              </a:solidFill>
              <a:latin typeface="Arial (Body)"/>
            </a:endParaRPr>
          </a:p>
          <a:p>
            <a:pPr marL="0" lvl="4" indent="0" fontAlgn="base">
              <a:spcAft>
                <a:spcPct val="0"/>
              </a:spcAft>
              <a:buNone/>
            </a:pPr>
            <a:r>
              <a:rPr lang="en-US" sz="2800" b="1" kern="1200" dirty="0">
                <a:solidFill>
                  <a:srgbClr val="FFFF00"/>
                </a:solidFill>
                <a:latin typeface="Arial (Body)"/>
                <a:ea typeface="ヒラギノ角ゴ Pro W3" charset="-128"/>
              </a:rPr>
              <a:t>Do you know of any other high-level computer programming languages?</a:t>
            </a:r>
            <a:endParaRPr lang="en-US" altLang="en-US" sz="2800" b="1" i="1" u="sng" dirty="0">
              <a:solidFill>
                <a:srgbClr val="FFFF00"/>
              </a:solidFill>
              <a:latin typeface="Arial (Body)"/>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25075131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Key Words, Operators, and Syntax: an Overview</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Keywords</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or</a:t>
            </a:r>
            <a:r>
              <a:rPr lang="en-US" altLang="en-US" sz="2400" dirty="0">
                <a:solidFill>
                  <a:srgbClr val="000000"/>
                </a:solidFill>
                <a:latin typeface="Arial (Body)"/>
                <a:cs typeface="Times New Roman" panose="02020603050405020304" pitchFamily="18" charset="0"/>
              </a:rPr>
              <a:t> </a:t>
            </a:r>
            <a:r>
              <a:rPr lang="en-US" altLang="en-US" sz="2400" b="1" dirty="0">
                <a:solidFill>
                  <a:srgbClr val="FFFF00"/>
                </a:solidFill>
                <a:latin typeface="Arial (Body)"/>
                <a:cs typeface="Times New Roman" panose="02020603050405020304" pitchFamily="18" charset="0"/>
              </a:rPr>
              <a:t>reserved words</a:t>
            </a:r>
            <a:r>
              <a:rPr lang="en-US" altLang="en-US" sz="2400" dirty="0">
                <a:solidFill>
                  <a:srgbClr val="FFFF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have specific meaning and purpose in the programming language</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Operators</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perform various operations on data</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Syntax</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is a set of rules that must be strictly followed when writing a program</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Statements</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are individual instructions written in a programming language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06146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Compilers and Interpreters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255600" lvl="1" indent="-255600" fontAlgn="base">
              <a:spcBef>
                <a:spcPts val="1500"/>
              </a:spcBef>
              <a:spcAft>
                <a:spcPct val="0"/>
              </a:spcAft>
              <a:buFont typeface="Arial" panose="020B0604020202020204" pitchFamily="34" charset="0"/>
              <a:buChar char="•"/>
            </a:pPr>
            <a:r>
              <a:rPr lang="en-US" altLang="en-US" sz="2400" dirty="0">
                <a:latin typeface="Arial (Body)"/>
                <a:cs typeface="Times New Roman" panose="02020603050405020304" pitchFamily="18" charset="0"/>
              </a:rPr>
              <a:t>The statements written in a high-level language are called </a:t>
            </a:r>
            <a:r>
              <a:rPr lang="en-US" altLang="en-US" sz="2400" b="1" dirty="0">
                <a:solidFill>
                  <a:srgbClr val="FFFF00"/>
                </a:solidFill>
                <a:latin typeface="Arial (Body)"/>
                <a:cs typeface="Times New Roman" panose="02020603050405020304" pitchFamily="18" charset="0"/>
              </a:rPr>
              <a:t>source code</a:t>
            </a:r>
            <a:r>
              <a:rPr lang="en-US" altLang="en-US" sz="2400" dirty="0">
                <a:solidFill>
                  <a:srgbClr val="FFFF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or simply </a:t>
            </a:r>
            <a:r>
              <a:rPr lang="en-US" altLang="en-US" sz="2400" b="1" dirty="0">
                <a:solidFill>
                  <a:srgbClr val="FFFF00"/>
                </a:solidFill>
                <a:latin typeface="Arial (Body)"/>
                <a:cs typeface="Times New Roman" panose="02020603050405020304" pitchFamily="18" charset="0"/>
              </a:rPr>
              <a:t>code</a:t>
            </a:r>
          </a:p>
          <a:p>
            <a:pPr marL="255600" lvl="1" indent="-255600" fontAlgn="base">
              <a:spcBef>
                <a:spcPts val="1500"/>
              </a:spcBef>
              <a:spcAft>
                <a:spcPct val="0"/>
              </a:spcAft>
              <a:buFont typeface="Arial" panose="020B0604020202020204" pitchFamily="34" charset="0"/>
              <a:buChar char="•"/>
            </a:pPr>
            <a:r>
              <a:rPr lang="en-US" altLang="en-US" sz="2400" dirty="0">
                <a:latin typeface="Arial (Body)"/>
                <a:cs typeface="Times New Roman" panose="02020603050405020304" pitchFamily="18" charset="0"/>
              </a:rPr>
              <a:t>Source code is translated to machine language using a compiler or an interpreter</a:t>
            </a:r>
          </a:p>
          <a:p>
            <a:pPr marL="255600" lvl="1" indent="-255600" fontAlgn="base">
              <a:spcBef>
                <a:spcPts val="1500"/>
              </a:spcBef>
              <a:spcAft>
                <a:spcPct val="0"/>
              </a:spcAft>
              <a:buFont typeface="Arial" panose="020B0604020202020204" pitchFamily="34" charset="0"/>
              <a:buChar char="•"/>
            </a:pPr>
            <a:r>
              <a:rPr lang="en-US" altLang="en-US" sz="2400" b="1" dirty="0">
                <a:solidFill>
                  <a:srgbClr val="FFFF00"/>
                </a:solidFill>
                <a:latin typeface="Arial (Body)"/>
                <a:cs typeface="Times New Roman" panose="02020603050405020304" pitchFamily="18" charset="0"/>
              </a:rPr>
              <a:t>Syntax error</a:t>
            </a:r>
            <a:r>
              <a:rPr lang="en-US" altLang="en-US" sz="2400" dirty="0">
                <a:solidFill>
                  <a:srgbClr val="FFFF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is a mistake such as a:</a:t>
            </a:r>
          </a:p>
          <a:p>
            <a:pPr marL="741600" lvl="2" indent="-284400" fontAlgn="base">
              <a:spcAft>
                <a:spcPct val="0"/>
              </a:spcAft>
              <a:buFont typeface="Arial" panose="020B0604020202020204" pitchFamily="34" charset="0"/>
              <a:buChar char="–"/>
            </a:pPr>
            <a:r>
              <a:rPr lang="en-US" altLang="en-US" sz="2400" dirty="0">
                <a:latin typeface="Arial (Body)"/>
                <a:cs typeface="Times New Roman" panose="02020603050405020304" pitchFamily="18" charset="0"/>
              </a:rPr>
              <a:t>Misspelled word</a:t>
            </a:r>
          </a:p>
          <a:p>
            <a:pPr marL="741600" lvl="2" indent="-284400" fontAlgn="base">
              <a:spcAft>
                <a:spcPct val="0"/>
              </a:spcAft>
              <a:buFont typeface="Arial" panose="020B0604020202020204" pitchFamily="34" charset="0"/>
              <a:buChar char="–"/>
            </a:pPr>
            <a:r>
              <a:rPr lang="en-US" altLang="en-US" sz="2400" dirty="0">
                <a:latin typeface="Arial (Body)"/>
                <a:cs typeface="Times New Roman" panose="02020603050405020304" pitchFamily="18" charset="0"/>
              </a:rPr>
              <a:t>Missing punctuation character</a:t>
            </a:r>
          </a:p>
          <a:p>
            <a:pPr marL="741600" lvl="2" indent="-284400" fontAlgn="base">
              <a:spcAft>
                <a:spcPct val="0"/>
              </a:spcAft>
              <a:buFont typeface="Arial" panose="020B0604020202020204" pitchFamily="34" charset="0"/>
              <a:buChar char="–"/>
            </a:pPr>
            <a:r>
              <a:rPr lang="en-US" altLang="en-US" sz="2400" dirty="0">
                <a:latin typeface="Arial (Body)"/>
                <a:cs typeface="Times New Roman" panose="02020603050405020304" pitchFamily="18" charset="0"/>
              </a:rPr>
              <a:t>Incorrect use of an operator</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904063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Compiler</a:t>
            </a:r>
            <a:r>
              <a:rPr lang="en-US" altLang="en-US" sz="2400" dirty="0">
                <a:latin typeface="Arial (Body)"/>
                <a:cs typeface="Times New Roman" panose="02020603050405020304" pitchFamily="18" charset="0"/>
              </a:rPr>
              <a:t> is a program that translates a high-level language program into a separate machine language program.</a:t>
            </a:r>
          </a:p>
          <a:p>
            <a:pPr marL="0" indent="0" fontAlgn="base">
              <a:spcAft>
                <a:spcPct val="0"/>
              </a:spcAft>
              <a:buNone/>
            </a:pPr>
            <a:endParaRPr lang="en-US" altLang="en-US" sz="2400" i="1" u="sng" dirty="0">
              <a:latin typeface="Arial (Body)"/>
              <a:cs typeface="Times New Roman" panose="02020603050405020304" pitchFamily="18" charset="0"/>
            </a:endParaRPr>
          </a:p>
          <a:p>
            <a:pPr marL="0" indent="0" fontAlgn="base">
              <a:spcAft>
                <a:spcPct val="0"/>
              </a:spcAft>
              <a:buNone/>
            </a:pPr>
            <a:r>
              <a:rPr lang="en-US" altLang="en-US" sz="2400" kern="1200" dirty="0">
                <a:solidFill>
                  <a:srgbClr val="FFFF00"/>
                </a:solidFill>
                <a:latin typeface="Arial (Body)"/>
                <a:ea typeface="ヒラギノ角ゴ Pro W3" charset="-128"/>
              </a:rPr>
              <a:t>Compiling a high-level program and executing it</a:t>
            </a:r>
            <a:endParaRPr lang="en-US" altLang="en-US" sz="2400" i="1" u="sng" kern="1200" dirty="0">
              <a:solidFill>
                <a:srgbClr val="FFFF00"/>
              </a:solidFill>
              <a:latin typeface="Arial (Body)"/>
              <a:ea typeface="ヒラギノ角ゴ Pro W3" charset="-128"/>
              <a:cs typeface="Times New Roman" panose="02020603050405020304" pitchFamily="18" charset="0"/>
            </a:endParaRPr>
          </a:p>
          <a:p>
            <a:pPr marL="0" indent="0" fontAlgn="base">
              <a:spcAft>
                <a:spcPct val="0"/>
              </a:spcAft>
              <a:buNone/>
            </a:pPr>
            <a:endParaRPr lang="en-US" altLang="en-US" sz="2400" i="1" u="sng" dirty="0">
              <a:latin typeface="Arial (Body)"/>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5" name="Picture 7" descr="A diagram explains the process of compiling and executing a high level program. The displayed high level program reads, display double quote hello earthling double quote and so forth. The high level program is sent to the compiler. The compiler is used to translate the high level language program to a machine language program. The machine language program contains the following binary numbers: 1 0 1 0 0 0 0 1. 1 0 1 1 1 0 0 0. 1 0 0 1 1 1 1 0 and so forth. The machine language program can be executed by the central processing unit at any time, without using the compiler.">
            <a:extLst>
              <a:ext uri="{FF2B5EF4-FFF2-40B4-BE49-F238E27FC236}">
                <a16:creationId xmlns:a16="http://schemas.microsoft.com/office/drawing/2014/main" id="{41530AFB-2A8E-62D5-973A-6921FA70C8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5806" y="3509149"/>
            <a:ext cx="5738139" cy="273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4091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255600" indent="-255600" fontAlgn="base">
              <a:spcAft>
                <a:spcPct val="0"/>
              </a:spcAft>
              <a:buFont typeface="Arial" panose="020B0604020202020204" pitchFamily="34" charset="0"/>
              <a:buChar char="•"/>
            </a:pPr>
            <a:r>
              <a:rPr lang="en-US" altLang="en-US" sz="2400" dirty="0">
                <a:latin typeface="Arial (Body)"/>
                <a:cs typeface="Times New Roman" panose="02020603050405020304" pitchFamily="18" charset="0"/>
              </a:rPr>
              <a:t>An</a:t>
            </a:r>
            <a:r>
              <a:rPr lang="en-US" altLang="en-US" sz="2400" dirty="0">
                <a:solidFill>
                  <a:srgbClr val="000000"/>
                </a:solidFill>
                <a:latin typeface="Arial (Body)"/>
                <a:cs typeface="Times New Roman" panose="02020603050405020304" pitchFamily="18" charset="0"/>
              </a:rPr>
              <a:t> </a:t>
            </a:r>
            <a:r>
              <a:rPr lang="en-US" altLang="en-US" sz="2400" b="1" dirty="0">
                <a:solidFill>
                  <a:srgbClr val="FFFF00"/>
                </a:solidFill>
                <a:latin typeface="Arial (Body)"/>
                <a:cs typeface="Times New Roman" panose="02020603050405020304" pitchFamily="18" charset="0"/>
              </a:rPr>
              <a:t>interpreter</a:t>
            </a:r>
            <a:r>
              <a:rPr lang="en-US" altLang="en-US" sz="2400" dirty="0">
                <a:solidFill>
                  <a:srgbClr val="000000"/>
                </a:solidFill>
                <a:latin typeface="Arial (Body)"/>
                <a:cs typeface="Times New Roman" panose="02020603050405020304" pitchFamily="18" charset="0"/>
              </a:rPr>
              <a:t> </a:t>
            </a:r>
            <a:r>
              <a:rPr lang="en-US" altLang="en-US" sz="2400" dirty="0">
                <a:latin typeface="Arial (Body)"/>
                <a:cs typeface="Times New Roman" panose="02020603050405020304" pitchFamily="18" charset="0"/>
              </a:rPr>
              <a:t>is a program that both translates and executes the instructions in a high-level language program.</a:t>
            </a:r>
          </a:p>
          <a:p>
            <a:pPr marL="0" indent="0" fontAlgn="base">
              <a:spcAft>
                <a:spcPct val="0"/>
              </a:spcAft>
              <a:buNone/>
            </a:pPr>
            <a:endParaRPr lang="en-US" altLang="en-US" sz="2400" kern="1200" dirty="0">
              <a:solidFill>
                <a:srgbClr val="000000"/>
              </a:solidFill>
              <a:latin typeface="Arial (Body)"/>
              <a:ea typeface="ヒラギノ角ゴ Pro W3" charset="-128"/>
            </a:endParaRPr>
          </a:p>
          <a:p>
            <a:pPr marL="0" indent="0" fontAlgn="base">
              <a:spcAft>
                <a:spcPct val="0"/>
              </a:spcAft>
              <a:buNone/>
            </a:pPr>
            <a:r>
              <a:rPr lang="en-US" altLang="en-US" sz="2400" kern="1200" dirty="0">
                <a:solidFill>
                  <a:srgbClr val="FFFF00"/>
                </a:solidFill>
                <a:latin typeface="Arial (Body)"/>
                <a:ea typeface="ヒラギノ角ゴ Pro W3" charset="-128"/>
              </a:rPr>
              <a:t>Executing a high-level program with an interpreter</a:t>
            </a:r>
            <a:endParaRPr lang="en-US" altLang="en-US" sz="2400" dirty="0">
              <a:solidFill>
                <a:srgbClr val="FFFF00"/>
              </a:solidFill>
              <a:latin typeface="Arial (Body)"/>
              <a:cs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5" name="Picture 7" descr="A diagram illustrates the process of executing a high level program with an interpreter. A high level language program that reads, display double quote earthling double quote is sent to the interpreter. The interpreter translates the high level instruction to its equivalent machine language instruction, a binary numeral that reads, 1 0 1 0 0 0 0 1 and immediately executes it. Post execution, the process is repeated for each high level instruction.">
            <a:extLst>
              <a:ext uri="{FF2B5EF4-FFF2-40B4-BE49-F238E27FC236}">
                <a16:creationId xmlns:a16="http://schemas.microsoft.com/office/drawing/2014/main" id="{168F4229-547E-85DF-3A4C-E26CE03C4F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823" y="3360309"/>
            <a:ext cx="7188361" cy="2708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307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452141"/>
            <a:ext cx="7781544" cy="1491174"/>
          </a:xfrm>
        </p:spPr>
        <p:txBody>
          <a:bodyPr anchor="t">
            <a:normAutofit fontScale="90000"/>
          </a:bodyPr>
          <a:lstStyle/>
          <a:p>
            <a:r>
              <a:rPr lang="en-CA" dirty="0">
                <a:solidFill>
                  <a:srgbClr val="FFFF00"/>
                </a:solidFill>
              </a:rPr>
              <a:t>Problem solving and program design</a:t>
            </a:r>
            <a:br>
              <a:rPr lang="en-CA" dirty="0">
                <a:solidFill>
                  <a:srgbClr val="FFFF00"/>
                </a:solidFill>
              </a:rPr>
            </a:br>
            <a:br>
              <a:rPr lang="en-CA" dirty="0">
                <a:solidFill>
                  <a:srgbClr val="FFFF00"/>
                </a:solidFill>
              </a:rPr>
            </a:br>
            <a:r>
              <a:rPr lang="en-CA" sz="3200" dirty="0">
                <a:solidFill>
                  <a:srgbClr val="92D050"/>
                </a:solidFill>
              </a:rPr>
              <a:t>Part - 3</a:t>
            </a:r>
            <a:endParaRPr lang="en-CA" dirty="0">
              <a:solidFill>
                <a:srgbClr val="92D050"/>
              </a:solidFill>
            </a:endParaRPr>
          </a:p>
        </p:txBody>
      </p:sp>
    </p:spTree>
    <p:extLst>
      <p:ext uri="{BB962C8B-B14F-4D97-AF65-F5344CB8AC3E}">
        <p14:creationId xmlns:p14="http://schemas.microsoft.com/office/powerpoint/2010/main" val="2439273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432000" indent="-432000">
              <a:buFontTx/>
              <a:buAutoNum type="arabicPeriod"/>
            </a:pPr>
            <a:r>
              <a:rPr lang="en-US" altLang="en-US" sz="2400" dirty="0">
                <a:latin typeface="+mn-lt"/>
              </a:rPr>
              <a:t>The first step in programming is designing – </a:t>
            </a:r>
            <a:r>
              <a:rPr lang="en-US" altLang="en-US" sz="2400" b="1" dirty="0">
                <a:solidFill>
                  <a:srgbClr val="FFFF00"/>
                </a:solidFill>
                <a:latin typeface="+mn-lt"/>
              </a:rPr>
              <a:t>flow</a:t>
            </a:r>
            <a:r>
              <a:rPr lang="en-US" altLang="en-US" sz="100" b="1" dirty="0">
                <a:solidFill>
                  <a:schemeClr val="tx1"/>
                </a:solidFill>
                <a:latin typeface="+mn-lt"/>
              </a:rPr>
              <a:t> </a:t>
            </a:r>
            <a:r>
              <a:rPr lang="en-US" altLang="en-US" sz="2400" b="1" dirty="0">
                <a:solidFill>
                  <a:srgbClr val="FFFF00"/>
                </a:solidFill>
                <a:latin typeface="+mn-lt"/>
              </a:rPr>
              <a:t>charts</a:t>
            </a:r>
            <a:r>
              <a:rPr lang="en-US" altLang="en-US" sz="2400" dirty="0">
                <a:latin typeface="+mn-lt"/>
              </a:rPr>
              <a:t> and </a:t>
            </a:r>
            <a:r>
              <a:rPr lang="en-US" altLang="en-US" sz="2400" b="1" dirty="0">
                <a:solidFill>
                  <a:srgbClr val="FFFF00"/>
                </a:solidFill>
                <a:latin typeface="+mn-lt"/>
              </a:rPr>
              <a:t>pseudocode</a:t>
            </a:r>
            <a:r>
              <a:rPr lang="en-US" altLang="en-US" sz="2400" dirty="0">
                <a:latin typeface="+mn-lt"/>
              </a:rPr>
              <a:t> help with this process.</a:t>
            </a:r>
          </a:p>
          <a:p>
            <a:pPr marL="432000" indent="-432000">
              <a:buFontTx/>
              <a:buAutoNum type="arabicPeriod"/>
            </a:pPr>
            <a:r>
              <a:rPr lang="en-US" altLang="en-US" sz="2400" dirty="0">
                <a:latin typeface="+mn-lt"/>
              </a:rPr>
              <a:t>Next, the code is written.</a:t>
            </a:r>
          </a:p>
          <a:p>
            <a:pPr marL="432000" indent="-432000">
              <a:buFontTx/>
              <a:buAutoNum type="arabicPeriod"/>
            </a:pPr>
            <a:r>
              <a:rPr lang="en-US" altLang="en-US" sz="2400" dirty="0">
                <a:latin typeface="+mn-lt"/>
              </a:rPr>
              <a:t>All code must be cleared of all </a:t>
            </a:r>
            <a:r>
              <a:rPr lang="en-US" altLang="en-US" sz="2400" b="1" dirty="0">
                <a:solidFill>
                  <a:srgbClr val="FFFF00"/>
                </a:solidFill>
                <a:latin typeface="+mn-lt"/>
              </a:rPr>
              <a:t>syntax errors</a:t>
            </a:r>
            <a:r>
              <a:rPr lang="en-US" altLang="en-US" sz="2400" dirty="0">
                <a:latin typeface="+mn-lt"/>
              </a:rPr>
              <a:t>.</a:t>
            </a:r>
          </a:p>
          <a:p>
            <a:pPr marL="432000" indent="-432000">
              <a:buFontTx/>
              <a:buAutoNum type="arabicPeriod"/>
            </a:pPr>
            <a:r>
              <a:rPr lang="en-US" altLang="en-US" sz="2400" dirty="0">
                <a:latin typeface="+mn-lt"/>
              </a:rPr>
              <a:t>After the executable is created, it can be checked for </a:t>
            </a:r>
            <a:r>
              <a:rPr lang="en-US" altLang="en-US" sz="2400" b="1" dirty="0">
                <a:solidFill>
                  <a:srgbClr val="FFFF00"/>
                </a:solidFill>
                <a:latin typeface="+mn-lt"/>
              </a:rPr>
              <a:t>logic errors</a:t>
            </a:r>
            <a:r>
              <a:rPr lang="en-US" altLang="en-US" sz="2400" b="1" dirty="0">
                <a:solidFill>
                  <a:schemeClr val="tx1"/>
                </a:solidFill>
                <a:latin typeface="+mn-lt"/>
              </a:rPr>
              <a:t>.</a:t>
            </a:r>
            <a:endParaRPr lang="en-US" altLang="en-US" sz="2400" dirty="0">
              <a:solidFill>
                <a:schemeClr val="tx1"/>
              </a:solidFill>
              <a:latin typeface="+mn-lt"/>
            </a:endParaRPr>
          </a:p>
          <a:p>
            <a:pPr marL="432000" indent="-432000">
              <a:buFontTx/>
              <a:buAutoNum type="arabicPeriod"/>
            </a:pPr>
            <a:r>
              <a:rPr lang="en-US" altLang="en-US" sz="2400" dirty="0">
                <a:latin typeface="+mn-lt"/>
              </a:rPr>
              <a:t>If logic errors exist, the program must be </a:t>
            </a:r>
            <a:r>
              <a:rPr lang="en-US" altLang="en-US" sz="2400" b="1" dirty="0">
                <a:solidFill>
                  <a:srgbClr val="FFFF00"/>
                </a:solidFill>
                <a:latin typeface="+mn-lt"/>
              </a:rPr>
              <a:t>debugged</a:t>
            </a:r>
            <a:r>
              <a:rPr lang="en-US" altLang="en-US" sz="2400" dirty="0">
                <a:solidFill>
                  <a:schemeClr val="tx1"/>
                </a:solidFill>
                <a:latin typeface="+mn-lt"/>
              </a:rPr>
              <a:t>.</a:t>
            </a:r>
            <a:endParaRPr lang="en-US" altLang="en-US" sz="2400" dirty="0">
              <a:latin typeface="+mn-lt"/>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737526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645921"/>
            <a:ext cx="7781544" cy="1491174"/>
          </a:xfrm>
        </p:spPr>
        <p:txBody>
          <a:bodyPr anchor="t">
            <a:normAutofit/>
          </a:bodyPr>
          <a:lstStyle/>
          <a:p>
            <a:r>
              <a:rPr lang="en-CA" dirty="0">
                <a:solidFill>
                  <a:srgbClr val="FFFF00"/>
                </a:solidFill>
              </a:rPr>
              <a:t>Intro to the course</a:t>
            </a:r>
            <a:br>
              <a:rPr lang="en-CA" dirty="0">
                <a:solidFill>
                  <a:srgbClr val="FFFF00"/>
                </a:solidFill>
              </a:rPr>
            </a:br>
            <a:r>
              <a:rPr lang="en-CA" sz="3200" dirty="0">
                <a:solidFill>
                  <a:srgbClr val="92D050"/>
                </a:solidFill>
              </a:rPr>
              <a:t>Part - 1</a:t>
            </a:r>
            <a:endParaRPr lang="en-CA" dirty="0">
              <a:solidFill>
                <a:srgbClr val="92D050"/>
              </a:solidFill>
            </a:endParaRPr>
          </a:p>
        </p:txBody>
      </p:sp>
    </p:spTree>
    <p:extLst>
      <p:ext uri="{BB962C8B-B14F-4D97-AF65-F5344CB8AC3E}">
        <p14:creationId xmlns:p14="http://schemas.microsoft.com/office/powerpoint/2010/main" val="885906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r>
              <a:rPr lang="en-US" altLang="en-US" sz="2400" dirty="0">
                <a:latin typeface="+mn-lt"/>
              </a:rPr>
              <a:t>The purpose of Programming Logic and Design is to focus on Flow</a:t>
            </a:r>
            <a:r>
              <a:rPr lang="en-US" altLang="en-US" sz="100" dirty="0">
                <a:latin typeface="+mn-lt"/>
              </a:rPr>
              <a:t> </a:t>
            </a:r>
            <a:r>
              <a:rPr lang="en-US" altLang="en-US" sz="2400" dirty="0">
                <a:latin typeface="+mn-lt"/>
              </a:rPr>
              <a:t>charts and Pseudocode.</a:t>
            </a:r>
          </a:p>
          <a:p>
            <a:r>
              <a:rPr lang="en-US" altLang="en-US" sz="2400" dirty="0">
                <a:latin typeface="+mn-lt"/>
              </a:rPr>
              <a:t>The design is the foundation of a good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5" name="Picture 4">
            <a:extLst>
              <a:ext uri="{FF2B5EF4-FFF2-40B4-BE49-F238E27FC236}">
                <a16:creationId xmlns:a16="http://schemas.microsoft.com/office/drawing/2014/main" id="{064C6C73-BE7C-F643-0A83-37CEE8747CB1}"/>
              </a:ext>
            </a:extLst>
          </p:cNvPr>
          <p:cNvPicPr>
            <a:picLocks noChangeAspect="1"/>
          </p:cNvPicPr>
          <p:nvPr/>
        </p:nvPicPr>
        <p:blipFill>
          <a:blip r:embed="rId2"/>
          <a:stretch>
            <a:fillRect/>
          </a:stretch>
        </p:blipFill>
        <p:spPr>
          <a:xfrm>
            <a:off x="1220209" y="4039777"/>
            <a:ext cx="8573632" cy="1304338"/>
          </a:xfrm>
          <a:prstGeom prst="rect">
            <a:avLst/>
          </a:prstGeom>
        </p:spPr>
      </p:pic>
      <p:sp>
        <p:nvSpPr>
          <p:cNvPr id="7" name="TextBox 6">
            <a:extLst>
              <a:ext uri="{FF2B5EF4-FFF2-40B4-BE49-F238E27FC236}">
                <a16:creationId xmlns:a16="http://schemas.microsoft.com/office/drawing/2014/main" id="{CD4A281D-A00D-2102-E54F-D22C18BA0264}"/>
              </a:ext>
            </a:extLst>
          </p:cNvPr>
          <p:cNvSpPr txBox="1"/>
          <p:nvPr/>
        </p:nvSpPr>
        <p:spPr>
          <a:xfrm>
            <a:off x="3338011" y="3532002"/>
            <a:ext cx="6094990" cy="369332"/>
          </a:xfrm>
          <a:prstGeom prst="rect">
            <a:avLst/>
          </a:prstGeom>
          <a:noFill/>
        </p:spPr>
        <p:txBody>
          <a:bodyPr wrap="square">
            <a:spAutoFit/>
          </a:bodyPr>
          <a:lstStyle/>
          <a:p>
            <a:pPr marL="0" indent="0">
              <a:buNone/>
            </a:pPr>
            <a:r>
              <a:rPr lang="en-US" altLang="en-US" sz="1800" b="1" i="1" dirty="0">
                <a:solidFill>
                  <a:srgbClr val="FFFF00"/>
                </a:solidFill>
                <a:latin typeface="+mn-lt"/>
              </a:rPr>
              <a:t>The program development cycle</a:t>
            </a:r>
          </a:p>
        </p:txBody>
      </p:sp>
    </p:spTree>
    <p:extLst>
      <p:ext uri="{BB962C8B-B14F-4D97-AF65-F5344CB8AC3E}">
        <p14:creationId xmlns:p14="http://schemas.microsoft.com/office/powerpoint/2010/main" val="2167206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609600" indent="-609600" eaLnBrk="1" hangingPunct="1">
              <a:lnSpc>
                <a:spcPct val="90000"/>
              </a:lnSpc>
              <a:buFontTx/>
              <a:buNone/>
            </a:pPr>
            <a:r>
              <a:rPr lang="en-US" altLang="en-US" dirty="0">
                <a:latin typeface="+mn-lt"/>
              </a:rPr>
              <a:t>Two steps in designing a program:</a:t>
            </a:r>
          </a:p>
          <a:p>
            <a:pPr marL="342900" lvl="1" indent="-342900">
              <a:spcBef>
                <a:spcPts val="1500"/>
              </a:spcBef>
            </a:pPr>
            <a:r>
              <a:rPr lang="en-US" altLang="en-US" sz="2800" dirty="0">
                <a:latin typeface="+mn-lt"/>
              </a:rPr>
              <a:t>Understand the tasks that the program is to perform.</a:t>
            </a:r>
          </a:p>
          <a:p>
            <a:pPr marL="800100" lvl="2" indent="-342900">
              <a:spcBef>
                <a:spcPts val="1500"/>
              </a:spcBef>
              <a:buFont typeface="Wingdings" panose="05000000000000000000" pitchFamily="2" charset="2"/>
              <a:buChar char="§"/>
            </a:pPr>
            <a:r>
              <a:rPr lang="en-US" altLang="en-US" sz="2400" dirty="0">
                <a:latin typeface="+mn-lt"/>
              </a:rPr>
              <a:t> Learning what the customer wants.</a:t>
            </a:r>
          </a:p>
          <a:p>
            <a:pPr marL="0" lvl="1" indent="0">
              <a:spcBef>
                <a:spcPts val="1500"/>
              </a:spcBef>
              <a:buNone/>
            </a:pPr>
            <a:endParaRPr lang="en-US" altLang="en-US" sz="2400" dirty="0">
              <a:latin typeface="+mn-lt"/>
            </a:endParaRPr>
          </a:p>
          <a:p>
            <a:r>
              <a:rPr lang="en-US" altLang="en-US" sz="2800" dirty="0">
                <a:latin typeface="+mn-lt"/>
              </a:rPr>
              <a:t> Determine the steps that must be taken to perform the task.</a:t>
            </a:r>
          </a:p>
          <a:p>
            <a:pPr marL="914400" lvl="2" indent="-457200">
              <a:buFont typeface="Wingdings" panose="05000000000000000000" pitchFamily="2" charset="2"/>
              <a:buChar char="§"/>
            </a:pPr>
            <a:r>
              <a:rPr lang="en-US" altLang="en-US" sz="2400" dirty="0">
                <a:latin typeface="+mn-lt"/>
              </a:rPr>
              <a:t>Create an algorithm, or step-by-step directions to solve the problem.</a:t>
            </a:r>
          </a:p>
          <a:p>
            <a:pPr marL="914400" lvl="2" indent="-457200">
              <a:buFont typeface="Wingdings" panose="05000000000000000000" pitchFamily="2" charset="2"/>
              <a:buChar char="§"/>
            </a:pPr>
            <a:r>
              <a:rPr lang="en-US" altLang="en-US" sz="2400" dirty="0">
                <a:latin typeface="+mn-lt"/>
              </a:rPr>
              <a:t>Use flow charts and/or pseudocode to solve.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936136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pPr marL="609600" indent="-609600" eaLnBrk="1" hangingPunct="1">
              <a:buFontTx/>
              <a:buNone/>
            </a:pPr>
            <a:endParaRPr lang="en-US" altLang="en-US" sz="2400" dirty="0">
              <a:solidFill>
                <a:srgbClr val="FFFF00"/>
              </a:solidFill>
              <a:latin typeface="+mn-lt"/>
            </a:endParaRPr>
          </a:p>
          <a:p>
            <a:pPr marL="609600" indent="-609600" eaLnBrk="1" hangingPunct="1">
              <a:buFontTx/>
              <a:buNone/>
            </a:pPr>
            <a:r>
              <a:rPr lang="en-US" altLang="en-US" sz="2400" dirty="0">
                <a:solidFill>
                  <a:srgbClr val="FFFF00"/>
                </a:solidFill>
                <a:latin typeface="+mn-lt"/>
              </a:rPr>
              <a:t>Pseudocode</a:t>
            </a:r>
          </a:p>
          <a:p>
            <a:pPr marL="255600" lvl="1" indent="-255600">
              <a:spcBef>
                <a:spcPts val="1500"/>
              </a:spcBef>
              <a:buFont typeface="Arial" panose="020B0604020202020204" pitchFamily="34" charset="0"/>
              <a:buChar char="•"/>
            </a:pPr>
            <a:r>
              <a:rPr lang="en-US" altLang="en-US" sz="2400" dirty="0">
                <a:latin typeface="+mn-lt"/>
              </a:rPr>
              <a:t>Fake code used as a model for programs</a:t>
            </a:r>
          </a:p>
          <a:p>
            <a:pPr marL="255600" lvl="1" indent="-255600">
              <a:spcBef>
                <a:spcPts val="1500"/>
              </a:spcBef>
              <a:buFont typeface="Arial" panose="020B0604020202020204" pitchFamily="34" charset="0"/>
              <a:buChar char="•"/>
            </a:pPr>
            <a:r>
              <a:rPr lang="en-US" altLang="en-US" sz="2400" dirty="0">
                <a:latin typeface="+mn-lt"/>
              </a:rPr>
              <a:t>No syntax rules</a:t>
            </a:r>
          </a:p>
          <a:p>
            <a:pPr marL="255600" lvl="1" indent="-255600">
              <a:spcBef>
                <a:spcPts val="1500"/>
              </a:spcBef>
              <a:buFont typeface="Arial" panose="020B0604020202020204" pitchFamily="34" charset="0"/>
              <a:buChar char="•"/>
            </a:pPr>
            <a:r>
              <a:rPr lang="en-US" altLang="en-US" sz="2400" dirty="0">
                <a:latin typeface="+mn-lt"/>
              </a:rPr>
              <a:t>Well written pseudocode can be easily translated to actual code</a:t>
            </a:r>
          </a:p>
          <a:p>
            <a:pPr marL="0" lvl="1" indent="0">
              <a:spcBef>
                <a:spcPts val="1500"/>
              </a:spcBef>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Box 4">
            <a:extLst>
              <a:ext uri="{FF2B5EF4-FFF2-40B4-BE49-F238E27FC236}">
                <a16:creationId xmlns:a16="http://schemas.microsoft.com/office/drawing/2014/main" id="{3EC9A755-60B7-D164-3090-A81E47ABA0E6}"/>
              </a:ext>
            </a:extLst>
          </p:cNvPr>
          <p:cNvSpPr txBox="1"/>
          <p:nvPr/>
        </p:nvSpPr>
        <p:spPr>
          <a:xfrm>
            <a:off x="4498672" y="4503231"/>
            <a:ext cx="5395865" cy="1754326"/>
          </a:xfrm>
          <a:prstGeom prst="rect">
            <a:avLst/>
          </a:prstGeom>
          <a:noFill/>
        </p:spPr>
        <p:txBody>
          <a:bodyPr wrap="square" rtlCol="0">
            <a:spAutoFit/>
          </a:bodyPr>
          <a:lstStyle/>
          <a:p>
            <a:r>
              <a:rPr lang="en-US" sz="1800" dirty="0">
                <a:solidFill>
                  <a:srgbClr val="FFFF00"/>
                </a:solidFill>
                <a:latin typeface="Consolas" panose="020B0609020204030204" pitchFamily="49" charset="0"/>
              </a:rPr>
              <a:t>Display "Enter the number of hours"</a:t>
            </a:r>
          </a:p>
          <a:p>
            <a:r>
              <a:rPr lang="en-US" sz="1800" dirty="0">
                <a:solidFill>
                  <a:srgbClr val="FFFF00"/>
                </a:solidFill>
                <a:latin typeface="Consolas" panose="020B0609020204030204" pitchFamily="49" charset="0"/>
              </a:rPr>
              <a:t>Input hours</a:t>
            </a:r>
          </a:p>
          <a:p>
            <a:r>
              <a:rPr lang="en-US" sz="1800" dirty="0">
                <a:solidFill>
                  <a:srgbClr val="FFFF00"/>
                </a:solidFill>
                <a:latin typeface="Consolas" panose="020B0609020204030204" pitchFamily="49" charset="0"/>
              </a:rPr>
              <a:t>Display "Enter the hourly pay rate"</a:t>
            </a:r>
          </a:p>
          <a:p>
            <a:r>
              <a:rPr lang="en-US" sz="1800" dirty="0">
                <a:solidFill>
                  <a:srgbClr val="FFFF00"/>
                </a:solidFill>
                <a:latin typeface="Consolas" panose="020B0609020204030204" pitchFamily="49" charset="0"/>
              </a:rPr>
              <a:t>Input </a:t>
            </a:r>
            <a:r>
              <a:rPr lang="en-US" sz="1800" dirty="0" err="1">
                <a:solidFill>
                  <a:srgbClr val="FFFF00"/>
                </a:solidFill>
                <a:latin typeface="Consolas" panose="020B0609020204030204" pitchFamily="49" charset="0"/>
              </a:rPr>
              <a:t>payRate</a:t>
            </a:r>
            <a:endParaRPr lang="en-US" sz="1800" dirty="0">
              <a:solidFill>
                <a:srgbClr val="FFFF00"/>
              </a:solidFill>
              <a:latin typeface="Consolas" panose="020B0609020204030204" pitchFamily="49" charset="0"/>
            </a:endParaRPr>
          </a:p>
          <a:p>
            <a:r>
              <a:rPr lang="en-US" sz="1800" dirty="0">
                <a:solidFill>
                  <a:srgbClr val="FFFF00"/>
                </a:solidFill>
                <a:latin typeface="Consolas" panose="020B0609020204030204" pitchFamily="49" charset="0"/>
              </a:rPr>
              <a:t>Set </a:t>
            </a:r>
            <a:r>
              <a:rPr lang="en-US" sz="1800" dirty="0" err="1">
                <a:solidFill>
                  <a:srgbClr val="FFFF00"/>
                </a:solidFill>
                <a:latin typeface="Consolas" panose="020B0609020204030204" pitchFamily="49" charset="0"/>
              </a:rPr>
              <a:t>grossPay</a:t>
            </a:r>
            <a:r>
              <a:rPr lang="en-US" sz="1800" dirty="0">
                <a:solidFill>
                  <a:srgbClr val="FFFF00"/>
                </a:solidFill>
                <a:latin typeface="Consolas" panose="020B0609020204030204" pitchFamily="49" charset="0"/>
              </a:rPr>
              <a:t> = hours * </a:t>
            </a:r>
            <a:r>
              <a:rPr lang="en-US" sz="1800" dirty="0" err="1">
                <a:solidFill>
                  <a:srgbClr val="FFFF00"/>
                </a:solidFill>
                <a:latin typeface="Consolas" panose="020B0609020204030204" pitchFamily="49" charset="0"/>
              </a:rPr>
              <a:t>payRate</a:t>
            </a:r>
            <a:endParaRPr lang="en-US" sz="1800" dirty="0">
              <a:solidFill>
                <a:srgbClr val="FFFF00"/>
              </a:solidFill>
              <a:latin typeface="Consolas" panose="020B0609020204030204" pitchFamily="49" charset="0"/>
            </a:endParaRPr>
          </a:p>
          <a:p>
            <a:r>
              <a:rPr lang="en-US" sz="1800" dirty="0">
                <a:solidFill>
                  <a:srgbClr val="FFFF00"/>
                </a:solidFill>
                <a:latin typeface="Consolas" panose="020B0609020204030204" pitchFamily="49" charset="0"/>
              </a:rPr>
              <a:t>Display "The gross pay is $", </a:t>
            </a:r>
            <a:r>
              <a:rPr lang="en-US" sz="1800" dirty="0" err="1">
                <a:solidFill>
                  <a:srgbClr val="FFFF00"/>
                </a:solidFill>
                <a:latin typeface="Consolas" panose="020B0609020204030204" pitchFamily="49" charset="0"/>
              </a:rPr>
              <a:t>grossPay</a:t>
            </a:r>
            <a:endParaRPr lang="en-US" sz="1800" dirty="0">
              <a:solidFill>
                <a:srgbClr val="FFFF00"/>
              </a:solidFill>
              <a:latin typeface="Consolas" panose="020B0609020204030204" pitchFamily="49" charset="0"/>
            </a:endParaRPr>
          </a:p>
        </p:txBody>
      </p:sp>
    </p:spTree>
    <p:extLst>
      <p:ext uri="{BB962C8B-B14F-4D97-AF65-F5344CB8AC3E}">
        <p14:creationId xmlns:p14="http://schemas.microsoft.com/office/powerpoint/2010/main" val="3162809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14">
            <a:extLst>
              <a:ext uri="{FF2B5EF4-FFF2-40B4-BE49-F238E27FC236}">
                <a16:creationId xmlns:a16="http://schemas.microsoft.com/office/drawing/2014/main" id="{93571816-03B3-0366-260B-5A2680C59D40}"/>
              </a:ext>
            </a:extLst>
          </p:cNvPr>
          <p:cNvSpPr txBox="1">
            <a:spLocks/>
          </p:cNvSpPr>
          <p:nvPr/>
        </p:nvSpPr>
        <p:spPr>
          <a:xfrm>
            <a:off x="626757" y="2011983"/>
            <a:ext cx="4641640" cy="2099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buFontTx/>
              <a:buNone/>
            </a:pPr>
            <a:r>
              <a:rPr lang="en-US" altLang="en-US" sz="2400" dirty="0">
                <a:solidFill>
                  <a:srgbClr val="FFFF00"/>
                </a:solidFill>
              </a:rPr>
              <a:t>Flow</a:t>
            </a:r>
            <a:r>
              <a:rPr lang="en-US" altLang="en-US" sz="100" dirty="0">
                <a:solidFill>
                  <a:srgbClr val="FFFF00"/>
                </a:solidFill>
              </a:rPr>
              <a:t> </a:t>
            </a:r>
            <a:r>
              <a:rPr lang="en-US" altLang="en-US" sz="2400" dirty="0">
                <a:solidFill>
                  <a:srgbClr val="FFFF00"/>
                </a:solidFill>
              </a:rPr>
              <a:t>charts</a:t>
            </a:r>
          </a:p>
          <a:p>
            <a:pPr marL="255600" lvl="1" indent="-255600">
              <a:spcBef>
                <a:spcPts val="1500"/>
              </a:spcBef>
            </a:pPr>
            <a:r>
              <a:rPr lang="en-US" altLang="en-US" dirty="0"/>
              <a:t>A diagram that graphically depicts the steps that take place in a program</a:t>
            </a:r>
          </a:p>
        </p:txBody>
      </p:sp>
      <p:pic>
        <p:nvPicPr>
          <p:cNvPr id="6" name="Picture 5" descr="Terminator used for starrt and stop, Pareallelogram used for input and output, Rectangle used for Process">
            <a:extLst>
              <a:ext uri="{FF2B5EF4-FFF2-40B4-BE49-F238E27FC236}">
                <a16:creationId xmlns:a16="http://schemas.microsoft.com/office/drawing/2014/main" id="{7DF2F2F2-FEA7-DA40-54BC-6BFE44267DD1}"/>
              </a:ext>
            </a:extLst>
          </p:cNvPr>
          <p:cNvPicPr>
            <a:picLocks noChangeAspect="1"/>
          </p:cNvPicPr>
          <p:nvPr/>
        </p:nvPicPr>
        <p:blipFill>
          <a:blip r:embed="rId2"/>
          <a:stretch>
            <a:fillRect/>
          </a:stretch>
        </p:blipFill>
        <p:spPr>
          <a:xfrm>
            <a:off x="862993" y="3547458"/>
            <a:ext cx="3778346" cy="2452492"/>
          </a:xfrm>
          <a:prstGeom prst="rect">
            <a:avLst/>
          </a:prstGeom>
        </p:spPr>
      </p:pic>
      <p:pic>
        <p:nvPicPr>
          <p:cNvPr id="7" name="Picture 6">
            <a:extLst>
              <a:ext uri="{FF2B5EF4-FFF2-40B4-BE49-F238E27FC236}">
                <a16:creationId xmlns:a16="http://schemas.microsoft.com/office/drawing/2014/main" id="{FB71B61F-67BC-0C77-9807-BAF7275D6BE0}"/>
              </a:ext>
            </a:extLst>
          </p:cNvPr>
          <p:cNvPicPr>
            <a:picLocks noChangeAspect="1"/>
          </p:cNvPicPr>
          <p:nvPr/>
        </p:nvPicPr>
        <p:blipFill>
          <a:blip r:embed="rId3"/>
          <a:stretch>
            <a:fillRect/>
          </a:stretch>
        </p:blipFill>
        <p:spPr>
          <a:xfrm>
            <a:off x="6715680" y="1896540"/>
            <a:ext cx="2289041" cy="4322592"/>
          </a:xfrm>
          <a:prstGeom prst="rect">
            <a:avLst/>
          </a:prstGeom>
        </p:spPr>
      </p:pic>
      <p:sp>
        <p:nvSpPr>
          <p:cNvPr id="9" name="TextBox 8">
            <a:extLst>
              <a:ext uri="{FF2B5EF4-FFF2-40B4-BE49-F238E27FC236}">
                <a16:creationId xmlns:a16="http://schemas.microsoft.com/office/drawing/2014/main" id="{77857E62-D291-6CFB-AB55-E6C713C4455F}"/>
              </a:ext>
            </a:extLst>
          </p:cNvPr>
          <p:cNvSpPr txBox="1"/>
          <p:nvPr/>
        </p:nvSpPr>
        <p:spPr>
          <a:xfrm>
            <a:off x="5475802" y="1388765"/>
            <a:ext cx="6094990" cy="369332"/>
          </a:xfrm>
          <a:prstGeom prst="rect">
            <a:avLst/>
          </a:prstGeom>
          <a:noFill/>
        </p:spPr>
        <p:txBody>
          <a:bodyPr wrap="square">
            <a:spAutoFit/>
          </a:bodyPr>
          <a:lstStyle/>
          <a:p>
            <a:r>
              <a:rPr lang="en-US" altLang="en-US" sz="1800" dirty="0">
                <a:solidFill>
                  <a:srgbClr val="FFFF00"/>
                </a:solidFill>
                <a:latin typeface="+mn-lt"/>
              </a:rPr>
              <a:t>Flow</a:t>
            </a:r>
            <a:r>
              <a:rPr lang="en-US" altLang="en-US" sz="100" dirty="0">
                <a:solidFill>
                  <a:srgbClr val="FFFF00"/>
                </a:solidFill>
                <a:latin typeface="+mn-lt"/>
              </a:rPr>
              <a:t> </a:t>
            </a:r>
            <a:r>
              <a:rPr lang="en-US" altLang="en-US" sz="1800" dirty="0">
                <a:solidFill>
                  <a:srgbClr val="FFFF00"/>
                </a:solidFill>
                <a:latin typeface="+mn-lt"/>
              </a:rPr>
              <a:t>chart for the pay calculating program</a:t>
            </a:r>
            <a:endParaRPr lang="en-CA" dirty="0">
              <a:solidFill>
                <a:srgbClr val="FFFF00"/>
              </a:solidFill>
            </a:endParaRPr>
          </a:p>
        </p:txBody>
      </p:sp>
    </p:spTree>
    <p:extLst>
      <p:ext uri="{BB962C8B-B14F-4D97-AF65-F5344CB8AC3E}">
        <p14:creationId xmlns:p14="http://schemas.microsoft.com/office/powerpoint/2010/main" val="24271076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8" name="Text Placeholder 2">
            <a:extLst>
              <a:ext uri="{FF2B5EF4-FFF2-40B4-BE49-F238E27FC236}">
                <a16:creationId xmlns:a16="http://schemas.microsoft.com/office/drawing/2014/main" id="{7D2715C8-2C4F-A4C6-1254-75440A298720}"/>
              </a:ext>
            </a:extLst>
          </p:cNvPr>
          <p:cNvSpPr txBox="1">
            <a:spLocks/>
          </p:cNvSpPr>
          <p:nvPr/>
        </p:nvSpPr>
        <p:spPr>
          <a:xfrm>
            <a:off x="535922" y="1999870"/>
            <a:ext cx="5749821" cy="31958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Flow</a:t>
            </a:r>
            <a:r>
              <a:rPr lang="en-US" altLang="en-US" sz="100"/>
              <a:t> </a:t>
            </a:r>
            <a:r>
              <a:rPr lang="en-US" altLang="en-US" sz="2400"/>
              <a:t>chart Connector Symbol</a:t>
            </a:r>
          </a:p>
          <a:p>
            <a:pPr lvl="1"/>
            <a:r>
              <a:rPr lang="en-US" altLang="en-US"/>
              <a:t>Use connectors to break a flow</a:t>
            </a:r>
            <a:r>
              <a:rPr lang="en-US" altLang="en-US" sz="100"/>
              <a:t> </a:t>
            </a:r>
            <a:r>
              <a:rPr lang="en-US" altLang="en-US"/>
              <a:t>chart into two or more smaller flow</a:t>
            </a:r>
            <a:r>
              <a:rPr lang="en-US" altLang="en-US" sz="100"/>
              <a:t> </a:t>
            </a:r>
            <a:r>
              <a:rPr lang="en-US" altLang="en-US"/>
              <a:t>charts and placing them side-by-side on the page.</a:t>
            </a:r>
            <a:endParaRPr lang="en-US" altLang="en-US" dirty="0"/>
          </a:p>
        </p:txBody>
      </p:sp>
      <p:pic>
        <p:nvPicPr>
          <p:cNvPr id="10" name="Picture 9" descr="Two segments of a flowchart illustrate the purpose of, A, connector symbol. The process flow in the first segment of the flowchart is as follows. The process starts and displays a message, Enter the number of hours the employee worked. The number of hours is obtained as input and displays a message, Enter the employee’s hourly pay rate, which is connected to a connector symbol, A. The process flow in the second segment of the flowchart is as follows. The process starts with connector symbol, A and the pay rate is obtained as input. A command that reads, Gross pay equals hours times pay rate is displayed. The employee’s gross pay is then displayed as output in dollars and the process ends.">
            <a:extLst>
              <a:ext uri="{FF2B5EF4-FFF2-40B4-BE49-F238E27FC236}">
                <a16:creationId xmlns:a16="http://schemas.microsoft.com/office/drawing/2014/main" id="{59D7DA7A-0807-BBC6-534D-8CFAE1F4FFE2}"/>
              </a:ext>
            </a:extLst>
          </p:cNvPr>
          <p:cNvPicPr>
            <a:picLocks noChangeAspect="1"/>
          </p:cNvPicPr>
          <p:nvPr/>
        </p:nvPicPr>
        <p:blipFill>
          <a:blip r:embed="rId2"/>
          <a:stretch>
            <a:fillRect/>
          </a:stretch>
        </p:blipFill>
        <p:spPr>
          <a:xfrm>
            <a:off x="5918509" y="1662271"/>
            <a:ext cx="4668192" cy="4118358"/>
          </a:xfrm>
          <a:prstGeom prst="rect">
            <a:avLst/>
          </a:prstGeom>
        </p:spPr>
      </p:pic>
    </p:spTree>
    <p:extLst>
      <p:ext uri="{BB962C8B-B14F-4D97-AF65-F5344CB8AC3E}">
        <p14:creationId xmlns:p14="http://schemas.microsoft.com/office/powerpoint/2010/main" val="13760759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a:t>Off-Page Connector Symbol</a:t>
            </a:r>
          </a:p>
          <a:p>
            <a:pPr lvl="1"/>
            <a:r>
              <a:rPr lang="en-US" altLang="en-US"/>
              <a:t>To connect flow</a:t>
            </a:r>
            <a:r>
              <a:rPr lang="en-US" altLang="en-US" sz="100"/>
              <a:t> </a:t>
            </a:r>
            <a:r>
              <a:rPr lang="en-US" altLang="en-US"/>
              <a:t>charts on different pages</a:t>
            </a:r>
            <a:endParaRPr lang="en-US" altLang="en-US" dirty="0"/>
          </a:p>
        </p:txBody>
      </p:sp>
      <p:pic>
        <p:nvPicPr>
          <p:cNvPr id="6" name="Picture 5" descr="Two segments of a flowchart illustrate the purpose of an off page connector symbol. The process flow in the first segment of the flowchart are displayed in page 1 and are as follows. The process starts and displays a message, Enter the number of hours the employee worked. The number of hours is obtained as input and displays a message, Enter the employee’s hourly pay rate, which is connected to an Off page connector symbol numbered 2. The process flow in the second segment of the flowchart are displayed in the second page and are as follows. The process starts with an Off page connector symbol numbered 1 and the pay rate is obtained as input. A command that reads, Gross pay equals hours times pay rate is displayed. The employee’s gross pay is then displayed as output in dollars and the process ends.">
            <a:extLst>
              <a:ext uri="{FF2B5EF4-FFF2-40B4-BE49-F238E27FC236}">
                <a16:creationId xmlns:a16="http://schemas.microsoft.com/office/drawing/2014/main" id="{B167DF10-6341-86A1-F4AA-0D171F5631F2}"/>
              </a:ext>
            </a:extLst>
          </p:cNvPr>
          <p:cNvPicPr>
            <a:picLocks noChangeAspect="1"/>
          </p:cNvPicPr>
          <p:nvPr/>
        </p:nvPicPr>
        <p:blipFill>
          <a:blip r:embed="rId2"/>
          <a:stretch>
            <a:fillRect/>
          </a:stretch>
        </p:blipFill>
        <p:spPr>
          <a:xfrm>
            <a:off x="3934857" y="2926181"/>
            <a:ext cx="7233027" cy="3341395"/>
          </a:xfrm>
          <a:prstGeom prst="rect">
            <a:avLst/>
          </a:prstGeom>
        </p:spPr>
      </p:pic>
    </p:spTree>
    <p:extLst>
      <p:ext uri="{BB962C8B-B14F-4D97-AF65-F5344CB8AC3E}">
        <p14:creationId xmlns:p14="http://schemas.microsoft.com/office/powerpoint/2010/main" val="1579008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8" name="TextBox 7">
            <a:extLst>
              <a:ext uri="{FF2B5EF4-FFF2-40B4-BE49-F238E27FC236}">
                <a16:creationId xmlns:a16="http://schemas.microsoft.com/office/drawing/2014/main" id="{B85F76A6-D28A-DE45-E262-C3A139195262}"/>
              </a:ext>
            </a:extLst>
          </p:cNvPr>
          <p:cNvSpPr txBox="1"/>
          <p:nvPr/>
        </p:nvSpPr>
        <p:spPr>
          <a:xfrm>
            <a:off x="611619" y="1982655"/>
            <a:ext cx="10760853" cy="3254737"/>
          </a:xfrm>
          <a:prstGeom prst="rect">
            <a:avLst/>
          </a:prstGeom>
          <a:noFill/>
        </p:spPr>
        <p:txBody>
          <a:bodyPr wrap="square">
            <a:spAutoFit/>
          </a:bodyPr>
          <a:lstStyle/>
          <a:p>
            <a:pPr marL="609600" indent="-609600" eaLnBrk="1" hangingPunct="1">
              <a:buFontTx/>
              <a:buNone/>
            </a:pPr>
            <a:r>
              <a:rPr lang="en-US" altLang="en-US" sz="2400" dirty="0">
                <a:solidFill>
                  <a:schemeClr val="bg1"/>
                </a:solidFill>
                <a:latin typeface="+mn-lt"/>
              </a:rPr>
              <a:t>Output – data that is generated and displayed</a:t>
            </a:r>
          </a:p>
          <a:p>
            <a:pPr marL="609600" indent="-609600" eaLnBrk="1" hangingPunct="1">
              <a:buFontTx/>
              <a:buNone/>
            </a:pPr>
            <a:r>
              <a:rPr lang="en-US" altLang="en-US" sz="2400" dirty="0">
                <a:solidFill>
                  <a:schemeClr val="bg1"/>
                </a:solidFill>
                <a:latin typeface="+mn-lt"/>
              </a:rPr>
              <a:t>Input – data that a program receives</a:t>
            </a:r>
          </a:p>
          <a:p>
            <a:pPr marL="609600" indent="-609600" eaLnBrk="1" hangingPunct="1">
              <a:buFontTx/>
              <a:buNone/>
            </a:pPr>
            <a:r>
              <a:rPr lang="en-US" altLang="en-US" sz="2400" dirty="0">
                <a:solidFill>
                  <a:schemeClr val="bg1"/>
                </a:solidFill>
                <a:latin typeface="+mn-lt"/>
              </a:rPr>
              <a:t>Variables – storage locations in memory for data</a:t>
            </a:r>
          </a:p>
          <a:p>
            <a:pPr marL="609600" indent="-609600" eaLnBrk="1" hangingPunct="1">
              <a:buFontTx/>
              <a:buNone/>
            </a:pPr>
            <a:r>
              <a:rPr lang="en-US" altLang="en-US" sz="2400" dirty="0">
                <a:solidFill>
                  <a:schemeClr val="bg1"/>
                </a:solidFill>
                <a:latin typeface="+mn-lt"/>
              </a:rPr>
              <a:t>Computer programs typically follow 3 steps</a:t>
            </a:r>
          </a:p>
          <a:p>
            <a:pPr marL="432000" lvl="1" indent="-432000">
              <a:spcBef>
                <a:spcPts val="1500"/>
              </a:spcBef>
              <a:buFont typeface="+mj-lt"/>
              <a:buAutoNum type="arabicPeriod"/>
            </a:pPr>
            <a:r>
              <a:rPr lang="en-US" altLang="en-US" sz="2400" dirty="0">
                <a:solidFill>
                  <a:schemeClr val="bg1"/>
                </a:solidFill>
                <a:latin typeface="+mn-lt"/>
              </a:rPr>
              <a:t>Input is received</a:t>
            </a:r>
          </a:p>
          <a:p>
            <a:pPr marL="432000" lvl="1" indent="-432000">
              <a:spcBef>
                <a:spcPts val="1500"/>
              </a:spcBef>
              <a:buFont typeface="+mj-lt"/>
              <a:buAutoNum type="arabicPeriod"/>
            </a:pPr>
            <a:r>
              <a:rPr lang="en-US" altLang="en-US" sz="2400" dirty="0">
                <a:solidFill>
                  <a:schemeClr val="bg1"/>
                </a:solidFill>
                <a:latin typeface="+mn-lt"/>
              </a:rPr>
              <a:t>Some process is performed on the input</a:t>
            </a:r>
          </a:p>
          <a:p>
            <a:pPr marL="432000" lvl="1" indent="-432000">
              <a:spcBef>
                <a:spcPts val="1500"/>
              </a:spcBef>
              <a:buFont typeface="+mj-lt"/>
              <a:buAutoNum type="arabicPeriod"/>
            </a:pPr>
            <a:r>
              <a:rPr lang="en-US" altLang="en-US" sz="2400" dirty="0">
                <a:solidFill>
                  <a:schemeClr val="bg1"/>
                </a:solidFill>
                <a:latin typeface="+mn-lt"/>
              </a:rPr>
              <a:t>Output is produced</a:t>
            </a:r>
          </a:p>
        </p:txBody>
      </p:sp>
    </p:spTree>
    <p:extLst>
      <p:ext uri="{BB962C8B-B14F-4D97-AF65-F5344CB8AC3E}">
        <p14:creationId xmlns:p14="http://schemas.microsoft.com/office/powerpoint/2010/main" val="4746982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Designing a program</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7D2EDE46-8385-5FA2-4DCE-952333DCD56C}"/>
              </a:ext>
            </a:extLst>
          </p:cNvPr>
          <p:cNvSpPr txBox="1">
            <a:spLocks/>
          </p:cNvSpPr>
          <p:nvPr/>
        </p:nvSpPr>
        <p:spPr>
          <a:xfrm>
            <a:off x="717592" y="1902982"/>
            <a:ext cx="9825258" cy="975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en-US" sz="2400"/>
              <a:t>Input, Processing, and Output of a Pay Calculating program:</a:t>
            </a:r>
            <a:endParaRPr lang="en-US" altLang="en-US" sz="2400" dirty="0"/>
          </a:p>
        </p:txBody>
      </p:sp>
      <p:pic>
        <p:nvPicPr>
          <p:cNvPr id="6" name="Picture 5">
            <a:extLst>
              <a:ext uri="{FF2B5EF4-FFF2-40B4-BE49-F238E27FC236}">
                <a16:creationId xmlns:a16="http://schemas.microsoft.com/office/drawing/2014/main" id="{918D55AD-54FC-73D5-1214-9B640D6055B4}"/>
              </a:ext>
            </a:extLst>
          </p:cNvPr>
          <p:cNvPicPr>
            <a:picLocks noChangeAspect="1"/>
          </p:cNvPicPr>
          <p:nvPr/>
        </p:nvPicPr>
        <p:blipFill>
          <a:blip r:embed="rId2"/>
          <a:stretch>
            <a:fillRect/>
          </a:stretch>
        </p:blipFill>
        <p:spPr>
          <a:xfrm>
            <a:off x="2107894" y="3352775"/>
            <a:ext cx="7285453" cy="1899614"/>
          </a:xfrm>
          <a:prstGeom prst="rect">
            <a:avLst/>
          </a:prstGeom>
        </p:spPr>
      </p:pic>
    </p:spTree>
    <p:extLst>
      <p:ext uri="{BB962C8B-B14F-4D97-AF65-F5344CB8AC3E}">
        <p14:creationId xmlns:p14="http://schemas.microsoft.com/office/powerpoint/2010/main" val="237294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452141"/>
            <a:ext cx="7781544" cy="1491174"/>
          </a:xfrm>
        </p:spPr>
        <p:txBody>
          <a:bodyPr anchor="t">
            <a:normAutofit fontScale="90000"/>
          </a:bodyPr>
          <a:lstStyle/>
          <a:p>
            <a:r>
              <a:rPr lang="en-CA" dirty="0">
                <a:solidFill>
                  <a:srgbClr val="FFFF00"/>
                </a:solidFill>
              </a:rPr>
              <a:t>Intro to python</a:t>
            </a:r>
            <a:br>
              <a:rPr lang="en-CA" dirty="0">
                <a:solidFill>
                  <a:srgbClr val="FFFF00"/>
                </a:solidFill>
              </a:rPr>
            </a:br>
            <a:br>
              <a:rPr lang="en-CA" dirty="0">
                <a:solidFill>
                  <a:srgbClr val="FFFF00"/>
                </a:solidFill>
              </a:rPr>
            </a:br>
            <a:r>
              <a:rPr lang="en-CA" sz="3200" dirty="0">
                <a:solidFill>
                  <a:srgbClr val="92D050"/>
                </a:solidFill>
              </a:rPr>
              <a:t>Part - 4</a:t>
            </a:r>
            <a:endParaRPr lang="en-CA" dirty="0">
              <a:solidFill>
                <a:srgbClr val="92D050"/>
              </a:solidFill>
            </a:endParaRPr>
          </a:p>
        </p:txBody>
      </p:sp>
    </p:spTree>
    <p:extLst>
      <p:ext uri="{BB962C8B-B14F-4D97-AF65-F5344CB8AC3E}">
        <p14:creationId xmlns:p14="http://schemas.microsoft.com/office/powerpoint/2010/main" val="33663017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What is python?</a:t>
            </a:r>
          </a:p>
          <a:p>
            <a:pPr marL="609600" indent="-609600" eaLnBrk="1" hangingPunct="1">
              <a:buFontTx/>
              <a:buNone/>
            </a:pPr>
            <a:endParaRPr lang="en-US" altLang="en-US" sz="2400" dirty="0">
              <a:solidFill>
                <a:srgbClr val="FFFF00"/>
              </a:solidFill>
              <a:latin typeface="+mn-lt"/>
            </a:endParaRPr>
          </a:p>
          <a:p>
            <a:r>
              <a:rPr lang="en-US" altLang="en-US" sz="2400" dirty="0">
                <a:latin typeface="+mn-lt"/>
              </a:rPr>
              <a:t>Python is a powerful programming language that lets you develop programs in less time and with less code than other programming languages.</a:t>
            </a:r>
          </a:p>
          <a:p>
            <a:r>
              <a:rPr lang="en-US" altLang="en-US" sz="2400" dirty="0"/>
              <a:t>Python is </a:t>
            </a:r>
            <a:r>
              <a:rPr lang="en-US" altLang="en-US" sz="2400" dirty="0">
                <a:latin typeface="+mn-lt"/>
              </a:rPr>
              <a:t>a great language for learning how to program.</a:t>
            </a:r>
          </a:p>
          <a:p>
            <a:r>
              <a:rPr lang="en-US" altLang="en-US" sz="2400" dirty="0">
                <a:latin typeface="+mn-lt"/>
              </a:rPr>
              <a:t>Python timeline shows that Python 2 became available in the year 2000. This was replaced by </a:t>
            </a:r>
            <a:r>
              <a:rPr lang="en-US" altLang="en-US" sz="2400" dirty="0">
                <a:solidFill>
                  <a:srgbClr val="FFFF00"/>
                </a:solidFill>
                <a:latin typeface="+mn-lt"/>
              </a:rPr>
              <a:t>Python 3 </a:t>
            </a:r>
            <a:r>
              <a:rPr lang="en-US" altLang="en-US" sz="2400" dirty="0">
                <a:latin typeface="+mn-lt"/>
              </a:rPr>
              <a:t>in 2008.</a:t>
            </a:r>
          </a:p>
          <a:p>
            <a:r>
              <a:rPr lang="en-US" altLang="en-US" sz="2400" dirty="0">
                <a:latin typeface="+mn-lt"/>
              </a:rPr>
              <a:t>Python 3 isn’t backward compatible. That means that Python 3 can’t run most programs written for Python 2. Conversely, Python 2 isn’t forward compatible. That means that it can’t run most programs written for Python 3. </a:t>
            </a:r>
          </a:p>
          <a:p>
            <a:pPr marL="255600" lvl="1" indent="-255600">
              <a:spcBef>
                <a:spcPts val="1500"/>
              </a:spcBef>
              <a:buFont typeface="Arial" panose="020B0604020202020204" pitchFamily="34" charset="0"/>
              <a:buChar char="•"/>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2421934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Introductions:</a:t>
            </a:r>
          </a:p>
          <a:p>
            <a:pPr marL="0" indent="0">
              <a:buNone/>
            </a:pPr>
            <a:endParaRPr lang="en-US" dirty="0"/>
          </a:p>
          <a:p>
            <a:r>
              <a:rPr lang="en-US" dirty="0"/>
              <a:t>Know your professor</a:t>
            </a:r>
          </a:p>
          <a:p>
            <a:r>
              <a:rPr lang="en-US" dirty="0"/>
              <a:t>Let me know about you!</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576280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What is python?</a:t>
            </a:r>
          </a:p>
          <a:p>
            <a:pPr marL="609600" indent="-609600" eaLnBrk="1" hangingPunct="1">
              <a:buFontTx/>
              <a:buNone/>
            </a:pPr>
            <a:endParaRPr lang="en-US" altLang="en-US" sz="2400" dirty="0">
              <a:solidFill>
                <a:srgbClr val="FFFF00"/>
              </a:solidFill>
              <a:latin typeface="+mn-lt"/>
            </a:endParaRPr>
          </a:p>
          <a:p>
            <a:r>
              <a:rPr lang="en-US" altLang="en-US" sz="2400" dirty="0">
                <a:latin typeface="+mn-lt"/>
              </a:rPr>
              <a:t>Python supports a wide range of applications.</a:t>
            </a:r>
          </a:p>
          <a:p>
            <a:r>
              <a:rPr lang="en-US" altLang="en-US" sz="2400" dirty="0">
                <a:latin typeface="+mn-lt"/>
              </a:rPr>
              <a:t>Python is used by many successful companies.</a:t>
            </a:r>
          </a:p>
          <a:p>
            <a:r>
              <a:rPr lang="en-US" altLang="en-US" sz="2400" dirty="0"/>
              <a:t>Python </a:t>
            </a:r>
            <a:r>
              <a:rPr lang="en-US" altLang="en-US" sz="2400" dirty="0">
                <a:latin typeface="+mn-lt"/>
              </a:rPr>
              <a:t>is open source, which means that its source code is available to the entire Python community. </a:t>
            </a:r>
          </a:p>
          <a:p>
            <a:r>
              <a:rPr lang="en-US" altLang="en-US" sz="2400" dirty="0"/>
              <a:t>Python is much closer to plain English than other programming languages.</a:t>
            </a:r>
          </a:p>
          <a:p>
            <a:r>
              <a:rPr lang="en-US" altLang="en-US" sz="2400" dirty="0">
                <a:latin typeface="+mn-lt"/>
              </a:rPr>
              <a:t>You write a Python program with far less code than the same program would take in C++, Java, C#, and yet, you can learn most of the concepts and skills that you need. </a:t>
            </a: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7374963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lnSpcReduction="10000"/>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What is python?</a:t>
            </a:r>
          </a:p>
          <a:p>
            <a:pPr marL="609600" indent="-609600" eaLnBrk="1" hangingPunct="1">
              <a:buFontTx/>
              <a:buNone/>
            </a:pPr>
            <a:endParaRPr lang="en-US" altLang="en-US" sz="2400" dirty="0">
              <a:solidFill>
                <a:srgbClr val="FFFF00"/>
              </a:solidFill>
              <a:latin typeface="+mn-lt"/>
            </a:endParaRPr>
          </a:p>
          <a:p>
            <a:pPr marL="0" indent="0">
              <a:buNone/>
            </a:pPr>
            <a:r>
              <a:rPr lang="en-US" altLang="en-US" sz="2400" dirty="0">
                <a:latin typeface="+mn-lt"/>
              </a:rPr>
              <a:t>Syntax differences between Python and Java Some Java code:</a:t>
            </a:r>
          </a:p>
          <a:p>
            <a:pPr marL="0" indent="0">
              <a:buNone/>
            </a:pPr>
            <a:r>
              <a:rPr lang="en-US" altLang="en-US" sz="2000" dirty="0">
                <a:latin typeface="Eras Light ITC" panose="020B0402030504020804" pitchFamily="34" charset="0"/>
              </a:rPr>
              <a:t>private static double </a:t>
            </a:r>
            <a:r>
              <a:rPr lang="en-US" altLang="en-US" sz="2000" dirty="0" err="1">
                <a:latin typeface="Eras Light ITC" panose="020B0402030504020804" pitchFamily="34" charset="0"/>
              </a:rPr>
              <a:t>calculateFutureValue</a:t>
            </a:r>
            <a:r>
              <a:rPr lang="en-US" altLang="en-US" sz="2000" dirty="0">
                <a:latin typeface="Eras Light ITC" panose="020B0402030504020804" pitchFamily="34" charset="0"/>
              </a:rPr>
              <a:t>( double </a:t>
            </a:r>
            <a:r>
              <a:rPr lang="en-US" altLang="en-US" sz="2000" dirty="0" err="1">
                <a:latin typeface="Eras Light ITC" panose="020B0402030504020804" pitchFamily="34" charset="0"/>
              </a:rPr>
              <a:t>monthlyInvestment</a:t>
            </a:r>
            <a:r>
              <a:rPr lang="en-US" altLang="en-US" sz="2000" dirty="0">
                <a:latin typeface="Eras Light ITC" panose="020B0402030504020804" pitchFamily="34" charset="0"/>
              </a:rPr>
              <a:t>, double </a:t>
            </a:r>
            <a:r>
              <a:rPr lang="en-US" altLang="en-US" sz="2000" dirty="0" err="1">
                <a:latin typeface="Eras Light ITC" panose="020B0402030504020804" pitchFamily="34" charset="0"/>
              </a:rPr>
              <a:t>monthlyRate</a:t>
            </a:r>
            <a:r>
              <a:rPr lang="en-US" altLang="en-US" sz="2000" dirty="0">
                <a:latin typeface="Eras Light ITC" panose="020B0402030504020804" pitchFamily="34" charset="0"/>
              </a:rPr>
              <a:t>, int months) {</a:t>
            </a:r>
          </a:p>
          <a:p>
            <a:pPr marL="0" indent="0">
              <a:buNone/>
            </a:pPr>
            <a:r>
              <a:rPr lang="en-US" altLang="en-US" sz="2000" dirty="0">
                <a:latin typeface="Eras Light ITC" panose="020B0402030504020804" pitchFamily="34" charset="0"/>
              </a:rPr>
              <a:t>	double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 0.0; for (int </a:t>
            </a:r>
            <a:r>
              <a:rPr lang="en-US" altLang="en-US" sz="2000" dirty="0" err="1">
                <a:latin typeface="Eras Light ITC" panose="020B0402030504020804" pitchFamily="34" charset="0"/>
              </a:rPr>
              <a:t>i</a:t>
            </a:r>
            <a:r>
              <a:rPr lang="en-US" altLang="en-US" sz="2000" dirty="0">
                <a:latin typeface="Eras Light ITC" panose="020B0402030504020804" pitchFamily="34" charset="0"/>
              </a:rPr>
              <a:t> = 1; </a:t>
            </a:r>
            <a:r>
              <a:rPr lang="en-US" altLang="en-US" sz="2000" dirty="0" err="1">
                <a:latin typeface="Eras Light ITC" panose="020B0402030504020804" pitchFamily="34" charset="0"/>
              </a:rPr>
              <a:t>i</a:t>
            </a:r>
            <a:r>
              <a:rPr lang="en-US" altLang="en-US" sz="2000" dirty="0">
                <a:latin typeface="Eras Light ITC" panose="020B0402030504020804" pitchFamily="34" charset="0"/>
              </a:rPr>
              <a:t> &lt;= months; </a:t>
            </a:r>
            <a:r>
              <a:rPr lang="en-US" altLang="en-US" sz="2000" dirty="0" err="1">
                <a:latin typeface="Eras Light ITC" panose="020B0402030504020804" pitchFamily="34" charset="0"/>
              </a:rPr>
              <a:t>i</a:t>
            </a:r>
            <a:r>
              <a:rPr lang="en-US" altLang="en-US" sz="2000" dirty="0">
                <a:latin typeface="Eras Light ITC" panose="020B0402030504020804" pitchFamily="34" charset="0"/>
              </a:rPr>
              <a:t>++) {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a:t>
            </a:r>
          </a:p>
          <a:p>
            <a:pPr marL="0" indent="0">
              <a:buNone/>
            </a:pPr>
            <a:r>
              <a:rPr lang="en-US" altLang="en-US" sz="2000" dirty="0">
                <a:latin typeface="Eras Light ITC" panose="020B0402030504020804" pitchFamily="34" charset="0"/>
              </a:rPr>
              <a:t>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 </a:t>
            </a:r>
            <a:r>
              <a:rPr lang="en-US" altLang="en-US" sz="2000" dirty="0" err="1">
                <a:latin typeface="Eras Light ITC" panose="020B0402030504020804" pitchFamily="34" charset="0"/>
              </a:rPr>
              <a:t>monthlyInvestment</a:t>
            </a:r>
            <a:r>
              <a:rPr lang="en-US" altLang="en-US" sz="2000" dirty="0">
                <a:latin typeface="Eras Light ITC" panose="020B0402030504020804" pitchFamily="34" charset="0"/>
              </a:rPr>
              <a:t>) * (1 + </a:t>
            </a:r>
            <a:r>
              <a:rPr lang="en-US" altLang="en-US" sz="2000" dirty="0" err="1">
                <a:latin typeface="Eras Light ITC" panose="020B0402030504020804" pitchFamily="34" charset="0"/>
              </a:rPr>
              <a:t>monthlyRate</a:t>
            </a:r>
            <a:r>
              <a:rPr lang="en-US" altLang="en-US" sz="2000" dirty="0">
                <a:latin typeface="Eras Light ITC" panose="020B0402030504020804" pitchFamily="34" charset="0"/>
              </a:rPr>
              <a:t>); } return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a:t>
            </a:r>
          </a:p>
          <a:p>
            <a:pPr marL="0" indent="0">
              <a:buNone/>
            </a:pPr>
            <a:r>
              <a:rPr lang="en-US" altLang="en-US" sz="2000" dirty="0">
                <a:latin typeface="Eras Light ITC" panose="020B0402030504020804" pitchFamily="34" charset="0"/>
              </a:rPr>
              <a:t>} </a:t>
            </a:r>
          </a:p>
          <a:p>
            <a:pPr marL="0" indent="0">
              <a:buNone/>
            </a:pPr>
            <a:r>
              <a:rPr lang="en-US" altLang="en-US" sz="2000" dirty="0">
                <a:solidFill>
                  <a:srgbClr val="FFFF00"/>
                </a:solidFill>
                <a:latin typeface="Eras Light ITC" panose="020B0402030504020804" pitchFamily="34" charset="0"/>
              </a:rPr>
              <a:t>Python code that works the same</a:t>
            </a:r>
          </a:p>
          <a:p>
            <a:pPr marL="0" indent="0">
              <a:buNone/>
            </a:pPr>
            <a:r>
              <a:rPr lang="en-US" altLang="en-US" sz="2000" dirty="0">
                <a:latin typeface="Eras Light ITC" panose="020B0402030504020804" pitchFamily="34" charset="0"/>
              </a:rPr>
              <a:t>def </a:t>
            </a:r>
            <a:r>
              <a:rPr lang="en-US" altLang="en-US" sz="2000" dirty="0" err="1">
                <a:latin typeface="Eras Light ITC" panose="020B0402030504020804" pitchFamily="34" charset="0"/>
              </a:rPr>
              <a:t>calculateFutureValue</a:t>
            </a:r>
            <a:r>
              <a:rPr lang="en-US" altLang="en-US" sz="2000" dirty="0">
                <a:latin typeface="Eras Light ITC" panose="020B0402030504020804" pitchFamily="34" charset="0"/>
              </a:rPr>
              <a:t>(</a:t>
            </a:r>
            <a:r>
              <a:rPr lang="en-US" altLang="en-US" sz="2000" dirty="0" err="1">
                <a:latin typeface="Eras Light ITC" panose="020B0402030504020804" pitchFamily="34" charset="0"/>
              </a:rPr>
              <a:t>monthlyInvestment</a:t>
            </a:r>
            <a:r>
              <a:rPr lang="en-US" altLang="en-US" sz="2000" dirty="0">
                <a:latin typeface="Eras Light ITC" panose="020B0402030504020804" pitchFamily="34" charset="0"/>
              </a:rPr>
              <a:t>, </a:t>
            </a:r>
            <a:r>
              <a:rPr lang="en-US" altLang="en-US" sz="2000" dirty="0" err="1">
                <a:latin typeface="Eras Light ITC" panose="020B0402030504020804" pitchFamily="34" charset="0"/>
              </a:rPr>
              <a:t>monthlyRate</a:t>
            </a:r>
            <a:r>
              <a:rPr lang="en-US" altLang="en-US" sz="2000" dirty="0">
                <a:latin typeface="Eras Light ITC" panose="020B0402030504020804" pitchFamily="34" charset="0"/>
              </a:rPr>
              <a:t>, months): </a:t>
            </a:r>
          </a:p>
          <a:p>
            <a:pPr marL="0" indent="0">
              <a:buNone/>
            </a:pPr>
            <a:r>
              <a:rPr lang="en-US" altLang="en-US" sz="2000" dirty="0">
                <a:latin typeface="Eras Light ITC" panose="020B0402030504020804" pitchFamily="34" charset="0"/>
              </a:rPr>
              <a:t>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 0.0</a:t>
            </a:r>
          </a:p>
          <a:p>
            <a:pPr marL="0" indent="0">
              <a:buNone/>
            </a:pPr>
            <a:r>
              <a:rPr lang="en-US" altLang="en-US" sz="2000" dirty="0">
                <a:latin typeface="Eras Light ITC" panose="020B0402030504020804" pitchFamily="34" charset="0"/>
              </a:rPr>
              <a:t>	for </a:t>
            </a:r>
            <a:r>
              <a:rPr lang="en-US" altLang="en-US" sz="2000" dirty="0" err="1">
                <a:latin typeface="Eras Light ITC" panose="020B0402030504020804" pitchFamily="34" charset="0"/>
              </a:rPr>
              <a:t>i</a:t>
            </a:r>
            <a:r>
              <a:rPr lang="en-US" altLang="en-US" sz="2000" dirty="0">
                <a:latin typeface="Eras Light ITC" panose="020B0402030504020804" pitchFamily="34" charset="0"/>
              </a:rPr>
              <a:t> in range(months):</a:t>
            </a:r>
          </a:p>
          <a:p>
            <a:pPr marL="0" indent="0">
              <a:buNone/>
            </a:pPr>
            <a:r>
              <a:rPr lang="en-US" altLang="en-US" sz="2000" dirty="0">
                <a:latin typeface="Eras Light ITC" panose="020B0402030504020804" pitchFamily="34" charset="0"/>
              </a:rPr>
              <a:t>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a:t>
            </a:r>
            <a:r>
              <a:rPr lang="en-US" altLang="en-US" sz="2000" dirty="0" err="1">
                <a:latin typeface="Eras Light ITC" panose="020B0402030504020804" pitchFamily="34" charset="0"/>
              </a:rPr>
              <a:t>futureValue</a:t>
            </a:r>
            <a:r>
              <a:rPr lang="en-US" altLang="en-US" sz="2000" dirty="0">
                <a:latin typeface="Eras Light ITC" panose="020B0402030504020804" pitchFamily="34" charset="0"/>
              </a:rPr>
              <a:t> + </a:t>
            </a:r>
            <a:r>
              <a:rPr lang="en-US" altLang="en-US" sz="2000" dirty="0" err="1">
                <a:latin typeface="Eras Light ITC" panose="020B0402030504020804" pitchFamily="34" charset="0"/>
              </a:rPr>
              <a:t>monthlyInvestment</a:t>
            </a:r>
            <a:r>
              <a:rPr lang="en-US" altLang="en-US" sz="2000" dirty="0">
                <a:latin typeface="Eras Light ITC" panose="020B0402030504020804" pitchFamily="34" charset="0"/>
              </a:rPr>
              <a:t>) * (1 + </a:t>
            </a:r>
            <a:r>
              <a:rPr lang="en-US" altLang="en-US" sz="2000" dirty="0" err="1">
                <a:latin typeface="Eras Light ITC" panose="020B0402030504020804" pitchFamily="34" charset="0"/>
              </a:rPr>
              <a:t>monthlyRate</a:t>
            </a:r>
            <a:r>
              <a:rPr lang="en-US" altLang="en-US" sz="2000" dirty="0">
                <a:latin typeface="Eras Light ITC" panose="020B0402030504020804" pitchFamily="34" charset="0"/>
              </a:rPr>
              <a:t>)</a:t>
            </a:r>
          </a:p>
          <a:p>
            <a:pPr marL="0" indent="0">
              <a:buNone/>
            </a:pPr>
            <a:r>
              <a:rPr lang="en-US" altLang="en-US" sz="2000" dirty="0">
                <a:latin typeface="Eras Light ITC" panose="020B0402030504020804" pitchFamily="34" charset="0"/>
              </a:rPr>
              <a:t>	return </a:t>
            </a:r>
            <a:r>
              <a:rPr lang="en-US" altLang="en-US" sz="2000" dirty="0" err="1">
                <a:latin typeface="Eras Light ITC" panose="020B0402030504020804" pitchFamily="34" charset="0"/>
              </a:rPr>
              <a:t>futureValue</a:t>
            </a:r>
            <a:endParaRPr lang="en-US" altLang="en-US" sz="2000" dirty="0">
              <a:latin typeface="Eras Light ITC" panose="020B0402030504020804" pitchFamily="34" charset="0"/>
            </a:endParaRPr>
          </a:p>
          <a:p>
            <a:pPr marL="0" indent="0">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480495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6526324"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How python runs source code?</a:t>
            </a:r>
          </a:p>
          <a:p>
            <a:pPr marL="609600" indent="-609600" eaLnBrk="1" hangingPunct="1">
              <a:buFontTx/>
              <a:buNone/>
            </a:pPr>
            <a:endParaRPr lang="en-US" altLang="en-US" sz="2400" dirty="0">
              <a:solidFill>
                <a:srgbClr val="FFFF00"/>
              </a:solidFill>
              <a:latin typeface="+mn-lt"/>
            </a:endParaRPr>
          </a:p>
          <a:p>
            <a:r>
              <a:rPr lang="en-US" altLang="en-US" sz="2400" dirty="0">
                <a:solidFill>
                  <a:srgbClr val="FFFF00"/>
                </a:solidFill>
                <a:latin typeface="+mn-lt"/>
              </a:rPr>
              <a:t>Step 1 </a:t>
            </a:r>
            <a:r>
              <a:rPr lang="en-US" altLang="en-US" sz="2400" dirty="0">
                <a:latin typeface="+mn-lt"/>
              </a:rPr>
              <a:t>The programmer uses a text editor or IDE to enter and edit the source code. Then, the programmer saves the source code to a file with a .</a:t>
            </a:r>
            <a:r>
              <a:rPr lang="en-US" altLang="en-US" sz="2400" dirty="0" err="1">
                <a:latin typeface="+mn-lt"/>
              </a:rPr>
              <a:t>py</a:t>
            </a:r>
            <a:r>
              <a:rPr lang="en-US" altLang="en-US" sz="2400" dirty="0">
                <a:latin typeface="+mn-lt"/>
              </a:rPr>
              <a:t> extension.</a:t>
            </a:r>
          </a:p>
          <a:p>
            <a:r>
              <a:rPr lang="en-US" altLang="en-US" sz="2400" dirty="0">
                <a:solidFill>
                  <a:srgbClr val="FFFF00"/>
                </a:solidFill>
                <a:latin typeface="+mn-lt"/>
              </a:rPr>
              <a:t>Step 2 </a:t>
            </a:r>
            <a:r>
              <a:rPr lang="en-US" altLang="en-US" sz="2400" dirty="0">
                <a:latin typeface="+mn-lt"/>
              </a:rPr>
              <a:t>The source code is compiled by the Python interpreter into bytecode.</a:t>
            </a:r>
          </a:p>
          <a:p>
            <a:r>
              <a:rPr lang="en-US" altLang="en-US" sz="2400" dirty="0">
                <a:solidFill>
                  <a:srgbClr val="FFFF00"/>
                </a:solidFill>
                <a:latin typeface="+mn-lt"/>
              </a:rPr>
              <a:t>Step 3 </a:t>
            </a:r>
            <a:r>
              <a:rPr lang="en-US" altLang="en-US" sz="2400" dirty="0">
                <a:latin typeface="+mn-lt"/>
              </a:rPr>
              <a:t>The bytecode is translated by the Python virtual machine into instructions that can interact with the operating system of the computer.</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EFAA30AB-E0FA-99CF-E30A-4D598A02575A}"/>
              </a:ext>
            </a:extLst>
          </p:cNvPr>
          <p:cNvPicPr>
            <a:picLocks noChangeAspect="1"/>
          </p:cNvPicPr>
          <p:nvPr/>
        </p:nvPicPr>
        <p:blipFill>
          <a:blip r:embed="rId2"/>
          <a:stretch>
            <a:fillRect/>
          </a:stretch>
        </p:blipFill>
        <p:spPr>
          <a:xfrm>
            <a:off x="6761851" y="1924314"/>
            <a:ext cx="5095912" cy="3209948"/>
          </a:xfrm>
          <a:prstGeom prst="rect">
            <a:avLst/>
          </a:prstGeom>
        </p:spPr>
      </p:pic>
    </p:spTree>
    <p:extLst>
      <p:ext uri="{BB962C8B-B14F-4D97-AF65-F5344CB8AC3E}">
        <p14:creationId xmlns:p14="http://schemas.microsoft.com/office/powerpoint/2010/main" val="125204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6906023"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Python applications</a:t>
            </a:r>
          </a:p>
          <a:p>
            <a:pPr marL="609600" indent="-609600" eaLnBrk="1" hangingPunct="1">
              <a:buFontTx/>
              <a:buNone/>
            </a:pPr>
            <a:endParaRPr lang="en-US" altLang="en-US" sz="2400" dirty="0">
              <a:solidFill>
                <a:srgbClr val="FFFF00"/>
              </a:solidFill>
              <a:latin typeface="+mn-lt"/>
            </a:endParaRPr>
          </a:p>
          <a:p>
            <a:r>
              <a:rPr lang="en-US" altLang="en-US" sz="2400" dirty="0">
                <a:latin typeface="+mn-lt"/>
              </a:rPr>
              <a:t>A console application is a desktop application that uses the console to interact with the user.</a:t>
            </a:r>
          </a:p>
          <a:p>
            <a:r>
              <a:rPr lang="en-US" altLang="en-US" sz="2400" dirty="0">
                <a:latin typeface="+mn-lt"/>
              </a:rPr>
              <a:t>A GUI application is an application that uses a graphical user interface (GUI) to interact with the user.</a:t>
            </a:r>
          </a:p>
          <a:p>
            <a:r>
              <a:rPr lang="en-US" altLang="en-US" sz="2400" dirty="0">
                <a:latin typeface="+mn-lt"/>
              </a:rPr>
              <a:t>A web application typically gets requests from a web browser, processes them on a web server, and returns the responses to the web browser.</a:t>
            </a:r>
          </a:p>
          <a:p>
            <a:pPr marL="0" indent="0">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15967C13-CC61-B77F-368A-7C400F2E5FC0}"/>
              </a:ext>
            </a:extLst>
          </p:cNvPr>
          <p:cNvPicPr>
            <a:picLocks noChangeAspect="1"/>
          </p:cNvPicPr>
          <p:nvPr/>
        </p:nvPicPr>
        <p:blipFill>
          <a:blip r:embed="rId2"/>
          <a:stretch>
            <a:fillRect/>
          </a:stretch>
        </p:blipFill>
        <p:spPr>
          <a:xfrm>
            <a:off x="7141550" y="1006504"/>
            <a:ext cx="4814923" cy="5184009"/>
          </a:xfrm>
          <a:prstGeom prst="rect">
            <a:avLst/>
          </a:prstGeom>
        </p:spPr>
      </p:pic>
    </p:spTree>
    <p:extLst>
      <p:ext uri="{BB962C8B-B14F-4D97-AF65-F5344CB8AC3E}">
        <p14:creationId xmlns:p14="http://schemas.microsoft.com/office/powerpoint/2010/main" val="2886497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Python applications</a:t>
            </a:r>
          </a:p>
          <a:p>
            <a:r>
              <a:rPr lang="en-US" altLang="en-US" sz="2400" dirty="0">
                <a:latin typeface="+mn-lt"/>
              </a:rPr>
              <a:t>In recent years, we have seen a great interest in using python as a primary tool in Machine Learning (a branch of Artificial Intelligence) applications.</a:t>
            </a:r>
          </a:p>
          <a:p>
            <a:r>
              <a:rPr lang="en-US" altLang="en-US" sz="2400" dirty="0"/>
              <a:t>Some of the important python libraries that are used for the machine learning are </a:t>
            </a:r>
            <a:r>
              <a:rPr lang="en-CA" sz="2400" b="0" i="0" dirty="0">
                <a:effectLst/>
              </a:rPr>
              <a:t>OpenCV, NumPy and TensorFlow. These libraries help in </a:t>
            </a:r>
            <a:r>
              <a:rPr lang="en-US" sz="2400" b="0" i="0" dirty="0">
                <a:effectLst/>
              </a:rPr>
              <a:t>data</a:t>
            </a:r>
            <a:r>
              <a:rPr lang="en-US" sz="1600" b="0" i="0" dirty="0">
                <a:solidFill>
                  <a:srgbClr val="222222"/>
                </a:solidFill>
                <a:effectLst/>
                <a:latin typeface="source sans pro" panose="020B0503030403020204" pitchFamily="34" charset="0"/>
              </a:rPr>
              <a:t> </a:t>
            </a:r>
            <a:r>
              <a:rPr lang="en-US" sz="2400" b="0" i="0" dirty="0">
                <a:effectLst/>
              </a:rPr>
              <a:t>analysis, face recognition, speech recognition and other applications.</a:t>
            </a:r>
            <a:r>
              <a:rPr lang="en-CA" sz="2400" b="0" i="0" dirty="0">
                <a:effectLst/>
              </a:rPr>
              <a:t> </a:t>
            </a:r>
            <a:r>
              <a:rPr lang="en-US" altLang="en-US" sz="2400" dirty="0"/>
              <a:t> </a:t>
            </a:r>
          </a:p>
          <a:p>
            <a:pPr marL="0" indent="0">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1026" name="Picture 2" descr="World Spot">
            <a:extLst>
              <a:ext uri="{FF2B5EF4-FFF2-40B4-BE49-F238E27FC236}">
                <a16:creationId xmlns:a16="http://schemas.microsoft.com/office/drawing/2014/main" id="{8A6D2897-3DFA-C79B-A6BD-B905442DF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844" y="3765925"/>
            <a:ext cx="3524250" cy="244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5603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45</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452141"/>
            <a:ext cx="7781544" cy="1491174"/>
          </a:xfrm>
        </p:spPr>
        <p:txBody>
          <a:bodyPr anchor="t">
            <a:normAutofit fontScale="90000"/>
          </a:bodyPr>
          <a:lstStyle/>
          <a:p>
            <a:r>
              <a:rPr lang="en-CA" dirty="0">
                <a:solidFill>
                  <a:srgbClr val="FFFF00"/>
                </a:solidFill>
              </a:rPr>
              <a:t>Installing visual studio code (the Python IDE)</a:t>
            </a:r>
            <a:br>
              <a:rPr lang="en-CA" dirty="0">
                <a:solidFill>
                  <a:srgbClr val="FFFF00"/>
                </a:solidFill>
              </a:rPr>
            </a:br>
            <a:r>
              <a:rPr lang="en-CA" sz="3200" dirty="0">
                <a:solidFill>
                  <a:srgbClr val="92D050"/>
                </a:solidFill>
              </a:rPr>
              <a:t>Part - 4</a:t>
            </a:r>
            <a:endParaRPr lang="en-CA" dirty="0">
              <a:solidFill>
                <a:srgbClr val="92D050"/>
              </a:solidFill>
            </a:endParaRPr>
          </a:p>
        </p:txBody>
      </p:sp>
    </p:spTree>
    <p:extLst>
      <p:ext uri="{BB962C8B-B14F-4D97-AF65-F5344CB8AC3E}">
        <p14:creationId xmlns:p14="http://schemas.microsoft.com/office/powerpoint/2010/main" val="450288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What is IDE?</a:t>
            </a:r>
          </a:p>
          <a:p>
            <a:pPr marL="609600" indent="-609600" eaLnBrk="1" hangingPunct="1">
              <a:buFontTx/>
              <a:buNone/>
            </a:pPr>
            <a:endParaRPr lang="en-US" altLang="en-US" sz="2400" dirty="0">
              <a:solidFill>
                <a:srgbClr val="FFFF00"/>
              </a:solidFill>
              <a:latin typeface="+mn-lt"/>
            </a:endParaRPr>
          </a:p>
          <a:p>
            <a:r>
              <a:rPr lang="en-US" sz="2400" b="0" i="0" dirty="0">
                <a:effectLst/>
                <a:latin typeface="Arial" panose="020B0604020202020204" pitchFamily="34" charset="0"/>
              </a:rPr>
              <a:t>An integrated development environment (IDE) is a software suite that consolidates basic tools required to write and test software.</a:t>
            </a:r>
          </a:p>
          <a:p>
            <a:r>
              <a:rPr lang="en-US" sz="2400" b="0" i="0" dirty="0">
                <a:effectLst/>
                <a:latin typeface="Arial" panose="020B0604020202020204" pitchFamily="34" charset="0"/>
              </a:rPr>
              <a:t>Developers use numerous tools throughout software code creation, building and testing.</a:t>
            </a:r>
          </a:p>
          <a:p>
            <a:r>
              <a:rPr lang="en-US" sz="2400" b="0" i="0" dirty="0">
                <a:effectLst/>
                <a:latin typeface="Arial" panose="020B0604020202020204" pitchFamily="34" charset="0"/>
              </a:rPr>
              <a:t>Without an IDE, a developer must select, deploy, integrate and manage all of these tools separately.</a:t>
            </a:r>
          </a:p>
          <a:p>
            <a:r>
              <a:rPr lang="en-US" sz="2400" b="0" i="0" dirty="0">
                <a:effectLst/>
                <a:latin typeface="Arial" panose="020B0604020202020204" pitchFamily="34" charset="0"/>
              </a:rPr>
              <a:t>An IDE brings many of those development-related tools together as a single framework, application or service.</a:t>
            </a:r>
          </a:p>
          <a:p>
            <a:r>
              <a:rPr lang="en-US" sz="2400" b="0" i="0" dirty="0">
                <a:effectLst/>
                <a:latin typeface="Arial" panose="020B0604020202020204" pitchFamily="34" charset="0"/>
              </a:rPr>
              <a:t>The IDE is designed to simplify software development and can identify and minimize coding mistakes and typos.</a:t>
            </a:r>
            <a:endParaRPr lang="en-US" sz="2400" dirty="0">
              <a:latin typeface="Arial" panose="020B0604020202020204" pitchFamily="34" charset="0"/>
            </a:endParaRPr>
          </a:p>
          <a:p>
            <a:pPr marL="0" indent="0">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258461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fontScale="92500" lnSpcReduction="10000"/>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Why IDEs are important?</a:t>
            </a:r>
          </a:p>
          <a:p>
            <a:pPr marL="0" indent="0" fontAlgn="base">
              <a:spcAft>
                <a:spcPct val="0"/>
              </a:spcAft>
              <a:buNone/>
            </a:pPr>
            <a:r>
              <a:rPr lang="en-US" sz="2400" b="0" i="0" dirty="0">
                <a:effectLst/>
              </a:rPr>
              <a:t>The following are some reasons why developers use IDEs:</a:t>
            </a:r>
            <a:endParaRPr lang="en-US" altLang="en-US" sz="2400" b="1" dirty="0">
              <a:cs typeface="Times New Roman" panose="02020603050405020304" pitchFamily="18" charset="0"/>
            </a:endParaRPr>
          </a:p>
          <a:p>
            <a:pPr marL="609600" indent="-609600" eaLnBrk="1" hangingPunct="1">
              <a:buFontTx/>
              <a:buNone/>
            </a:pPr>
            <a:endParaRPr lang="en-US" altLang="en-US" sz="2400" dirty="0">
              <a:solidFill>
                <a:srgbClr val="FFFF00"/>
              </a:solidFill>
              <a:latin typeface="+mn-lt"/>
            </a:endParaRPr>
          </a:p>
          <a:p>
            <a:r>
              <a:rPr lang="en-CA" sz="2400" b="1" i="0" dirty="0">
                <a:effectLst/>
              </a:rPr>
              <a:t>Code editing automation</a:t>
            </a:r>
          </a:p>
          <a:p>
            <a:r>
              <a:rPr lang="en-CA" sz="2400" b="1" i="0" dirty="0">
                <a:effectLst/>
              </a:rPr>
              <a:t>Syntax highlighting</a:t>
            </a:r>
          </a:p>
          <a:p>
            <a:r>
              <a:rPr lang="en-CA" sz="2400" b="1" i="0" dirty="0">
                <a:effectLst/>
              </a:rPr>
              <a:t>Intelligent code completion</a:t>
            </a:r>
          </a:p>
          <a:p>
            <a:r>
              <a:rPr lang="en-CA" sz="2400" b="1" i="0" dirty="0">
                <a:effectLst/>
              </a:rPr>
              <a:t>Refactoring support</a:t>
            </a:r>
          </a:p>
          <a:p>
            <a:r>
              <a:rPr lang="en-CA" sz="2400" b="1" i="0" dirty="0">
                <a:effectLst/>
              </a:rPr>
              <a:t>Compilation</a:t>
            </a:r>
          </a:p>
          <a:p>
            <a:r>
              <a:rPr lang="en-CA" sz="2400" b="1" i="0" dirty="0">
                <a:effectLst/>
              </a:rPr>
              <a:t>Version control</a:t>
            </a:r>
          </a:p>
          <a:p>
            <a:r>
              <a:rPr lang="en-CA" sz="2400" b="1" i="0" dirty="0">
                <a:effectLst/>
              </a:rPr>
              <a:t>Visual programming</a:t>
            </a:r>
          </a:p>
          <a:p>
            <a:r>
              <a:rPr lang="en-CA" sz="2400" b="1" i="0" dirty="0">
                <a:effectLst/>
              </a:rPr>
              <a:t>Testing</a:t>
            </a:r>
          </a:p>
          <a:p>
            <a:r>
              <a:rPr lang="en-US" sz="2400" b="0" i="0" dirty="0">
                <a:effectLst/>
                <a:latin typeface="Arial" panose="020B0604020202020204" pitchFamily="34" charset="0"/>
              </a:rPr>
              <a:t>Debugging</a:t>
            </a:r>
          </a:p>
          <a:p>
            <a:pPr marL="0" indent="0">
              <a:buNone/>
            </a:pPr>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619479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ECB181CC-8030-1A16-D00D-E662BB920DC8}"/>
              </a:ext>
            </a:extLst>
          </p:cNvPr>
          <p:cNvPicPr>
            <a:picLocks noChangeAspect="1"/>
          </p:cNvPicPr>
          <p:nvPr/>
        </p:nvPicPr>
        <p:blipFill>
          <a:blip r:embed="rId3"/>
          <a:stretch>
            <a:fillRect/>
          </a:stretch>
        </p:blipFill>
        <p:spPr>
          <a:xfrm>
            <a:off x="3536453" y="2301531"/>
            <a:ext cx="7224402" cy="4316700"/>
          </a:xfrm>
          <a:prstGeom prst="rect">
            <a:avLst/>
          </a:prstGeom>
        </p:spPr>
      </p:pic>
      <p:sp>
        <p:nvSpPr>
          <p:cNvPr id="9" name="Oval 8">
            <a:extLst>
              <a:ext uri="{FF2B5EF4-FFF2-40B4-BE49-F238E27FC236}">
                <a16:creationId xmlns:a16="http://schemas.microsoft.com/office/drawing/2014/main" id="{AC9766A0-2354-7434-9269-E9F5890551D6}"/>
              </a:ext>
            </a:extLst>
          </p:cNvPr>
          <p:cNvSpPr/>
          <p:nvPr/>
        </p:nvSpPr>
        <p:spPr>
          <a:xfrm>
            <a:off x="3451709" y="6315075"/>
            <a:ext cx="1459406" cy="49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33C6AB55-65F1-D4EF-D37F-DB7D1D38FBBC}"/>
              </a:ext>
            </a:extLst>
          </p:cNvPr>
          <p:cNvSpPr/>
          <p:nvPr/>
        </p:nvSpPr>
        <p:spPr>
          <a:xfrm>
            <a:off x="4335629" y="3571125"/>
            <a:ext cx="1459406" cy="4914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89433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endParaRPr lang="en-US" altLang="en-US" sz="2400" dirty="0">
              <a:latin typeface="+mn-lt"/>
            </a:endParaRP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7" name="Picture 6">
            <a:extLst>
              <a:ext uri="{FF2B5EF4-FFF2-40B4-BE49-F238E27FC236}">
                <a16:creationId xmlns:a16="http://schemas.microsoft.com/office/drawing/2014/main" id="{12A3C7C9-DEF0-F343-2B06-FA2F40E27334}"/>
              </a:ext>
            </a:extLst>
          </p:cNvPr>
          <p:cNvPicPr>
            <a:picLocks noChangeAspect="1"/>
          </p:cNvPicPr>
          <p:nvPr/>
        </p:nvPicPr>
        <p:blipFill>
          <a:blip r:embed="rId3"/>
          <a:stretch>
            <a:fillRect/>
          </a:stretch>
        </p:blipFill>
        <p:spPr>
          <a:xfrm>
            <a:off x="5795035" y="1721335"/>
            <a:ext cx="5615029" cy="4191031"/>
          </a:xfrm>
          <a:prstGeom prst="rect">
            <a:avLst/>
          </a:prstGeom>
        </p:spPr>
      </p:pic>
    </p:spTree>
    <p:extLst>
      <p:ext uri="{BB962C8B-B14F-4D97-AF65-F5344CB8AC3E}">
        <p14:creationId xmlns:p14="http://schemas.microsoft.com/office/powerpoint/2010/main" val="10872885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Class rules:</a:t>
            </a:r>
          </a:p>
          <a:p>
            <a:pPr marL="0" indent="0">
              <a:buNone/>
            </a:pPr>
            <a:endParaRPr lang="en-US" dirty="0"/>
          </a:p>
          <a:p>
            <a:r>
              <a:rPr lang="en-US" dirty="0"/>
              <a:t>Attend all classes PLEASE!</a:t>
            </a:r>
          </a:p>
          <a:p>
            <a:r>
              <a:rPr lang="en-US" dirty="0"/>
              <a:t>Arrive on time</a:t>
            </a:r>
          </a:p>
          <a:p>
            <a:r>
              <a:rPr lang="en-US" dirty="0"/>
              <a:t>Class has 15 mins break after the 1</a:t>
            </a:r>
            <a:r>
              <a:rPr lang="en-US" baseline="30000" dirty="0"/>
              <a:t>st</a:t>
            </a:r>
            <a:r>
              <a:rPr lang="en-US" dirty="0"/>
              <a:t> hour</a:t>
            </a:r>
          </a:p>
          <a:p>
            <a:r>
              <a:rPr lang="en-US" dirty="0"/>
              <a:t>Two parts: a lecture followed by hands on practice (using </a:t>
            </a:r>
            <a:r>
              <a:rPr lang="en-US" dirty="0">
                <a:solidFill>
                  <a:srgbClr val="FFFF00"/>
                </a:solidFill>
              </a:rPr>
              <a:t>visual studio code</a:t>
            </a:r>
            <a:r>
              <a:rPr lang="en-US" dirty="0"/>
              <a:t>)</a:t>
            </a:r>
          </a:p>
          <a:p>
            <a:r>
              <a:rPr lang="en-US" dirty="0"/>
              <a:t>Ask questions ! Get engaged ! practice and practice!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2215056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F17C6AF8-0121-74FF-7BBF-9FE4FF2DFE54}"/>
              </a:ext>
            </a:extLst>
          </p:cNvPr>
          <p:cNvPicPr>
            <a:picLocks noChangeAspect="1"/>
          </p:cNvPicPr>
          <p:nvPr/>
        </p:nvPicPr>
        <p:blipFill>
          <a:blip r:embed="rId3"/>
          <a:stretch>
            <a:fillRect/>
          </a:stretch>
        </p:blipFill>
        <p:spPr>
          <a:xfrm>
            <a:off x="5929770" y="1574879"/>
            <a:ext cx="5619791" cy="4200556"/>
          </a:xfrm>
          <a:prstGeom prst="rect">
            <a:avLst/>
          </a:prstGeom>
        </p:spPr>
      </p:pic>
      <p:sp>
        <p:nvSpPr>
          <p:cNvPr id="8" name="Oval 7">
            <a:extLst>
              <a:ext uri="{FF2B5EF4-FFF2-40B4-BE49-F238E27FC236}">
                <a16:creationId xmlns:a16="http://schemas.microsoft.com/office/drawing/2014/main" id="{1F928F4E-8AB0-CEBD-5616-EE8C001A2B69}"/>
              </a:ext>
            </a:extLst>
          </p:cNvPr>
          <p:cNvSpPr/>
          <p:nvPr/>
        </p:nvSpPr>
        <p:spPr>
          <a:xfrm>
            <a:off x="9908246" y="5467583"/>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375923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7" name="Picture 6">
            <a:extLst>
              <a:ext uri="{FF2B5EF4-FFF2-40B4-BE49-F238E27FC236}">
                <a16:creationId xmlns:a16="http://schemas.microsoft.com/office/drawing/2014/main" id="{89B4334D-D0E6-3CB4-E371-8FAC82B1D8B3}"/>
              </a:ext>
            </a:extLst>
          </p:cNvPr>
          <p:cNvPicPr>
            <a:picLocks noChangeAspect="1"/>
          </p:cNvPicPr>
          <p:nvPr/>
        </p:nvPicPr>
        <p:blipFill>
          <a:blip r:embed="rId3"/>
          <a:stretch>
            <a:fillRect/>
          </a:stretch>
        </p:blipFill>
        <p:spPr>
          <a:xfrm>
            <a:off x="5966576" y="1588791"/>
            <a:ext cx="5624554" cy="4195793"/>
          </a:xfrm>
          <a:prstGeom prst="rect">
            <a:avLst/>
          </a:prstGeom>
        </p:spPr>
      </p:pic>
      <p:sp>
        <p:nvSpPr>
          <p:cNvPr id="9" name="Oval 8">
            <a:extLst>
              <a:ext uri="{FF2B5EF4-FFF2-40B4-BE49-F238E27FC236}">
                <a16:creationId xmlns:a16="http://schemas.microsoft.com/office/drawing/2014/main" id="{8D2EAF4F-D600-AD46-ADB6-65F53042E0F1}"/>
              </a:ext>
            </a:extLst>
          </p:cNvPr>
          <p:cNvSpPr/>
          <p:nvPr/>
        </p:nvSpPr>
        <p:spPr>
          <a:xfrm>
            <a:off x="9974885" y="5475873"/>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16553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F3F3077B-7BEF-EDF1-C92A-D9F5E72DAE7E}"/>
              </a:ext>
            </a:extLst>
          </p:cNvPr>
          <p:cNvPicPr>
            <a:picLocks noChangeAspect="1"/>
          </p:cNvPicPr>
          <p:nvPr/>
        </p:nvPicPr>
        <p:blipFill>
          <a:blip r:embed="rId3"/>
          <a:stretch>
            <a:fillRect/>
          </a:stretch>
        </p:blipFill>
        <p:spPr>
          <a:xfrm>
            <a:off x="5936902" y="1641046"/>
            <a:ext cx="5634079" cy="4210081"/>
          </a:xfrm>
          <a:prstGeom prst="rect">
            <a:avLst/>
          </a:prstGeom>
        </p:spPr>
      </p:pic>
      <p:sp>
        <p:nvSpPr>
          <p:cNvPr id="8" name="Oval 7">
            <a:extLst>
              <a:ext uri="{FF2B5EF4-FFF2-40B4-BE49-F238E27FC236}">
                <a16:creationId xmlns:a16="http://schemas.microsoft.com/office/drawing/2014/main" id="{DCBBB449-EAAD-678F-B129-C0826DA85360}"/>
              </a:ext>
            </a:extLst>
          </p:cNvPr>
          <p:cNvSpPr/>
          <p:nvPr/>
        </p:nvSpPr>
        <p:spPr>
          <a:xfrm>
            <a:off x="9908246" y="5454314"/>
            <a:ext cx="808892" cy="396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D59CB983-627A-513A-5E75-DA25C1FA69B4}"/>
              </a:ext>
            </a:extLst>
          </p:cNvPr>
          <p:cNvSpPr/>
          <p:nvPr/>
        </p:nvSpPr>
        <p:spPr>
          <a:xfrm>
            <a:off x="6223654" y="3048581"/>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129184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7" name="Picture 6">
            <a:extLst>
              <a:ext uri="{FF2B5EF4-FFF2-40B4-BE49-F238E27FC236}">
                <a16:creationId xmlns:a16="http://schemas.microsoft.com/office/drawing/2014/main" id="{3CE28A94-2AC5-7948-85D6-04BDB8AF662E}"/>
              </a:ext>
            </a:extLst>
          </p:cNvPr>
          <p:cNvPicPr>
            <a:picLocks noChangeAspect="1"/>
          </p:cNvPicPr>
          <p:nvPr/>
        </p:nvPicPr>
        <p:blipFill>
          <a:blip r:embed="rId3"/>
          <a:stretch>
            <a:fillRect/>
          </a:stretch>
        </p:blipFill>
        <p:spPr>
          <a:xfrm>
            <a:off x="6019759" y="1785025"/>
            <a:ext cx="5638841" cy="4191031"/>
          </a:xfrm>
          <a:prstGeom prst="rect">
            <a:avLst/>
          </a:prstGeom>
        </p:spPr>
      </p:pic>
      <p:sp>
        <p:nvSpPr>
          <p:cNvPr id="9" name="Oval 8">
            <a:extLst>
              <a:ext uri="{FF2B5EF4-FFF2-40B4-BE49-F238E27FC236}">
                <a16:creationId xmlns:a16="http://schemas.microsoft.com/office/drawing/2014/main" id="{885B83CF-C7FB-513A-051D-30A4D39A0614}"/>
              </a:ext>
            </a:extLst>
          </p:cNvPr>
          <p:cNvSpPr/>
          <p:nvPr/>
        </p:nvSpPr>
        <p:spPr>
          <a:xfrm>
            <a:off x="10014763" y="5579243"/>
            <a:ext cx="808892" cy="39681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1628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D60DAFD5-AA8B-A8B1-AC47-ADCD4885AF67}"/>
              </a:ext>
            </a:extLst>
          </p:cNvPr>
          <p:cNvPicPr>
            <a:picLocks noChangeAspect="1"/>
          </p:cNvPicPr>
          <p:nvPr/>
        </p:nvPicPr>
        <p:blipFill>
          <a:blip r:embed="rId3"/>
          <a:stretch>
            <a:fillRect/>
          </a:stretch>
        </p:blipFill>
        <p:spPr>
          <a:xfrm>
            <a:off x="6096000" y="1848004"/>
            <a:ext cx="5638841" cy="4210081"/>
          </a:xfrm>
          <a:prstGeom prst="rect">
            <a:avLst/>
          </a:prstGeom>
        </p:spPr>
      </p:pic>
    </p:spTree>
    <p:extLst>
      <p:ext uri="{BB962C8B-B14F-4D97-AF65-F5344CB8AC3E}">
        <p14:creationId xmlns:p14="http://schemas.microsoft.com/office/powerpoint/2010/main" val="5145756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7" name="Picture 6">
            <a:extLst>
              <a:ext uri="{FF2B5EF4-FFF2-40B4-BE49-F238E27FC236}">
                <a16:creationId xmlns:a16="http://schemas.microsoft.com/office/drawing/2014/main" id="{0573F8FB-8174-9BE2-6539-EC2BEC7DC359}"/>
              </a:ext>
            </a:extLst>
          </p:cNvPr>
          <p:cNvPicPr>
            <a:picLocks noChangeAspect="1"/>
          </p:cNvPicPr>
          <p:nvPr/>
        </p:nvPicPr>
        <p:blipFill>
          <a:blip r:embed="rId3"/>
          <a:stretch>
            <a:fillRect/>
          </a:stretch>
        </p:blipFill>
        <p:spPr>
          <a:xfrm>
            <a:off x="6204037" y="1785025"/>
            <a:ext cx="5619791" cy="4191031"/>
          </a:xfrm>
          <a:prstGeom prst="rect">
            <a:avLst/>
          </a:prstGeom>
        </p:spPr>
      </p:pic>
    </p:spTree>
    <p:extLst>
      <p:ext uri="{BB962C8B-B14F-4D97-AF65-F5344CB8AC3E}">
        <p14:creationId xmlns:p14="http://schemas.microsoft.com/office/powerpoint/2010/main" val="31246591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0" name="Oval 9">
            <a:extLst>
              <a:ext uri="{FF2B5EF4-FFF2-40B4-BE49-F238E27FC236}">
                <a16:creationId xmlns:a16="http://schemas.microsoft.com/office/drawing/2014/main" id="{D59CB983-627A-513A-5E75-DA25C1FA69B4}"/>
              </a:ext>
            </a:extLst>
          </p:cNvPr>
          <p:cNvSpPr/>
          <p:nvPr/>
        </p:nvSpPr>
        <p:spPr>
          <a:xfrm>
            <a:off x="5472332" y="3429000"/>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728DD819-3E59-C7AF-1613-E905A4A5B77A}"/>
              </a:ext>
            </a:extLst>
          </p:cNvPr>
          <p:cNvPicPr>
            <a:picLocks noChangeAspect="1"/>
          </p:cNvPicPr>
          <p:nvPr/>
        </p:nvPicPr>
        <p:blipFill>
          <a:blip r:embed="rId3"/>
          <a:stretch>
            <a:fillRect/>
          </a:stretch>
        </p:blipFill>
        <p:spPr>
          <a:xfrm>
            <a:off x="4719711" y="1038815"/>
            <a:ext cx="7194111" cy="5276260"/>
          </a:xfrm>
          <a:prstGeom prst="rect">
            <a:avLst/>
          </a:prstGeom>
        </p:spPr>
      </p:pic>
    </p:spTree>
    <p:extLst>
      <p:ext uri="{BB962C8B-B14F-4D97-AF65-F5344CB8AC3E}">
        <p14:creationId xmlns:p14="http://schemas.microsoft.com/office/powerpoint/2010/main" val="29585326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Adding python extension</a:t>
            </a:r>
          </a:p>
          <a:p>
            <a:pPr marL="0" indent="0">
              <a:buNone/>
            </a:pPr>
            <a:r>
              <a:rPr lang="en-US" altLang="en-US" sz="2400" dirty="0"/>
              <a:t>For visual studio code.</a:t>
            </a:r>
          </a:p>
          <a:p>
            <a:pPr marL="0" indent="0">
              <a:buNone/>
            </a:pPr>
            <a:r>
              <a:rPr lang="en-US" altLang="en-US" sz="2400" dirty="0"/>
              <a:t>Click on the Install button</a:t>
            </a:r>
          </a:p>
          <a:p>
            <a:pPr marL="0" indent="0">
              <a:buNone/>
            </a:pPr>
            <a:r>
              <a:rPr lang="en-US" altLang="en-US" sz="2400" dirty="0"/>
              <a:t>In the editor..</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0" name="Oval 9">
            <a:extLst>
              <a:ext uri="{FF2B5EF4-FFF2-40B4-BE49-F238E27FC236}">
                <a16:creationId xmlns:a16="http://schemas.microsoft.com/office/drawing/2014/main" id="{D59CB983-627A-513A-5E75-DA25C1FA69B4}"/>
              </a:ext>
            </a:extLst>
          </p:cNvPr>
          <p:cNvSpPr/>
          <p:nvPr/>
        </p:nvSpPr>
        <p:spPr>
          <a:xfrm>
            <a:off x="5472332" y="3429000"/>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4D7D4DF0-33D5-8A56-B406-32E6BB0B7C4D}"/>
              </a:ext>
            </a:extLst>
          </p:cNvPr>
          <p:cNvPicPr>
            <a:picLocks noChangeAspect="1"/>
          </p:cNvPicPr>
          <p:nvPr/>
        </p:nvPicPr>
        <p:blipFill>
          <a:blip r:embed="rId3"/>
          <a:stretch>
            <a:fillRect/>
          </a:stretch>
        </p:blipFill>
        <p:spPr>
          <a:xfrm>
            <a:off x="4624567" y="1328548"/>
            <a:ext cx="7156060" cy="5097606"/>
          </a:xfrm>
          <a:prstGeom prst="rect">
            <a:avLst/>
          </a:prstGeom>
        </p:spPr>
      </p:pic>
      <p:sp>
        <p:nvSpPr>
          <p:cNvPr id="8" name="Oval 7">
            <a:extLst>
              <a:ext uri="{FF2B5EF4-FFF2-40B4-BE49-F238E27FC236}">
                <a16:creationId xmlns:a16="http://schemas.microsoft.com/office/drawing/2014/main" id="{20A4ECAC-BC1C-0C0D-F0BD-264866D5672A}"/>
              </a:ext>
            </a:extLst>
          </p:cNvPr>
          <p:cNvSpPr/>
          <p:nvPr/>
        </p:nvSpPr>
        <p:spPr>
          <a:xfrm>
            <a:off x="4945580" y="1756687"/>
            <a:ext cx="889187" cy="2532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22CE1D8F-6FA9-228A-DA05-D23FAFB9F864}"/>
              </a:ext>
            </a:extLst>
          </p:cNvPr>
          <p:cNvSpPr/>
          <p:nvPr/>
        </p:nvSpPr>
        <p:spPr>
          <a:xfrm>
            <a:off x="4369299" y="2826591"/>
            <a:ext cx="889187" cy="2532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997F1A72-9C47-C6F5-0CED-2CF30353E2FF}"/>
              </a:ext>
            </a:extLst>
          </p:cNvPr>
          <p:cNvSpPr txBox="1"/>
          <p:nvPr/>
        </p:nvSpPr>
        <p:spPr>
          <a:xfrm>
            <a:off x="4069937" y="2749217"/>
            <a:ext cx="312906" cy="369332"/>
          </a:xfrm>
          <a:prstGeom prst="rect">
            <a:avLst/>
          </a:prstGeom>
          <a:noFill/>
        </p:spPr>
        <p:txBody>
          <a:bodyPr wrap="none" rtlCol="0">
            <a:spAutoFit/>
          </a:bodyPr>
          <a:lstStyle/>
          <a:p>
            <a:r>
              <a:rPr lang="en-CA" dirty="0">
                <a:solidFill>
                  <a:srgbClr val="FF0000"/>
                </a:solidFill>
              </a:rPr>
              <a:t>1</a:t>
            </a:r>
          </a:p>
        </p:txBody>
      </p:sp>
      <p:sp>
        <p:nvSpPr>
          <p:cNvPr id="13" name="TextBox 12">
            <a:extLst>
              <a:ext uri="{FF2B5EF4-FFF2-40B4-BE49-F238E27FC236}">
                <a16:creationId xmlns:a16="http://schemas.microsoft.com/office/drawing/2014/main" id="{E7A3BEA4-A3E4-E0E5-F888-9A3B113D905B}"/>
              </a:ext>
            </a:extLst>
          </p:cNvPr>
          <p:cNvSpPr txBox="1"/>
          <p:nvPr/>
        </p:nvSpPr>
        <p:spPr>
          <a:xfrm>
            <a:off x="4945580" y="1480571"/>
            <a:ext cx="312906" cy="369332"/>
          </a:xfrm>
          <a:prstGeom prst="rect">
            <a:avLst/>
          </a:prstGeom>
          <a:noFill/>
        </p:spPr>
        <p:txBody>
          <a:bodyPr wrap="none" rtlCol="0">
            <a:spAutoFit/>
          </a:bodyPr>
          <a:lstStyle/>
          <a:p>
            <a:r>
              <a:rPr lang="en-CA" b="1" dirty="0">
                <a:solidFill>
                  <a:srgbClr val="FF0000"/>
                </a:solidFill>
              </a:rPr>
              <a:t>2</a:t>
            </a:r>
          </a:p>
        </p:txBody>
      </p:sp>
    </p:spTree>
    <p:extLst>
      <p:ext uri="{BB962C8B-B14F-4D97-AF65-F5344CB8AC3E}">
        <p14:creationId xmlns:p14="http://schemas.microsoft.com/office/powerpoint/2010/main" val="39223301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Adding code runner to display</a:t>
            </a:r>
          </a:p>
          <a:p>
            <a:pPr marL="0" indent="0">
              <a:buNone/>
            </a:pPr>
            <a:r>
              <a:rPr lang="en-US" altLang="en-US" sz="2400" dirty="0"/>
              <a:t>the code runner icon on top right.</a:t>
            </a:r>
          </a:p>
          <a:p>
            <a:pPr marL="0" indent="0">
              <a:buNone/>
            </a:pPr>
            <a:endParaRPr lang="en-US" altLang="en-US" sz="2400" dirty="0"/>
          </a:p>
          <a:p>
            <a:pPr marL="0" indent="0">
              <a:buNone/>
            </a:pPr>
            <a:r>
              <a:rPr lang="en-US" altLang="en-US" sz="2400" dirty="0"/>
              <a:t>We use it to run our python</a:t>
            </a:r>
          </a:p>
          <a:p>
            <a:pPr marL="0" indent="0">
              <a:buNone/>
            </a:pPr>
            <a:r>
              <a:rPr lang="en-US" altLang="en-US" sz="2400" dirty="0"/>
              <a:t>programs .</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0" name="Oval 9">
            <a:extLst>
              <a:ext uri="{FF2B5EF4-FFF2-40B4-BE49-F238E27FC236}">
                <a16:creationId xmlns:a16="http://schemas.microsoft.com/office/drawing/2014/main" id="{D59CB983-627A-513A-5E75-DA25C1FA69B4}"/>
              </a:ext>
            </a:extLst>
          </p:cNvPr>
          <p:cNvSpPr/>
          <p:nvPr/>
        </p:nvSpPr>
        <p:spPr>
          <a:xfrm>
            <a:off x="5472332" y="3429000"/>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997F1A72-9C47-C6F5-0CED-2CF30353E2FF}"/>
              </a:ext>
            </a:extLst>
          </p:cNvPr>
          <p:cNvSpPr txBox="1"/>
          <p:nvPr/>
        </p:nvSpPr>
        <p:spPr>
          <a:xfrm>
            <a:off x="4457321" y="2331752"/>
            <a:ext cx="312906" cy="369332"/>
          </a:xfrm>
          <a:prstGeom prst="rect">
            <a:avLst/>
          </a:prstGeom>
          <a:noFill/>
        </p:spPr>
        <p:txBody>
          <a:bodyPr wrap="none" rtlCol="0">
            <a:spAutoFit/>
          </a:bodyPr>
          <a:lstStyle/>
          <a:p>
            <a:r>
              <a:rPr lang="en-CA" dirty="0">
                <a:solidFill>
                  <a:srgbClr val="FF0000"/>
                </a:solidFill>
              </a:rPr>
              <a:t>1</a:t>
            </a:r>
          </a:p>
        </p:txBody>
      </p:sp>
      <p:pic>
        <p:nvPicPr>
          <p:cNvPr id="6" name="Picture 5">
            <a:extLst>
              <a:ext uri="{FF2B5EF4-FFF2-40B4-BE49-F238E27FC236}">
                <a16:creationId xmlns:a16="http://schemas.microsoft.com/office/drawing/2014/main" id="{DCA28F24-D50F-28D6-9B2E-31F43B3051AB}"/>
              </a:ext>
            </a:extLst>
          </p:cNvPr>
          <p:cNvPicPr>
            <a:picLocks noChangeAspect="1"/>
          </p:cNvPicPr>
          <p:nvPr/>
        </p:nvPicPr>
        <p:blipFill>
          <a:blip r:embed="rId3"/>
          <a:stretch>
            <a:fillRect/>
          </a:stretch>
        </p:blipFill>
        <p:spPr>
          <a:xfrm>
            <a:off x="4770227" y="1042009"/>
            <a:ext cx="7186246" cy="5389685"/>
          </a:xfrm>
          <a:prstGeom prst="rect">
            <a:avLst/>
          </a:prstGeom>
        </p:spPr>
      </p:pic>
      <p:sp>
        <p:nvSpPr>
          <p:cNvPr id="11" name="Oval 10">
            <a:extLst>
              <a:ext uri="{FF2B5EF4-FFF2-40B4-BE49-F238E27FC236}">
                <a16:creationId xmlns:a16="http://schemas.microsoft.com/office/drawing/2014/main" id="{8ED579C5-5BA7-4A4C-40D4-430226B684F0}"/>
              </a:ext>
            </a:extLst>
          </p:cNvPr>
          <p:cNvSpPr/>
          <p:nvPr/>
        </p:nvSpPr>
        <p:spPr>
          <a:xfrm>
            <a:off x="4987591" y="1459769"/>
            <a:ext cx="889187" cy="2532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2DC4E1DE-32F7-C27A-D278-0DA68532A1D3}"/>
              </a:ext>
            </a:extLst>
          </p:cNvPr>
          <p:cNvSpPr/>
          <p:nvPr/>
        </p:nvSpPr>
        <p:spPr>
          <a:xfrm>
            <a:off x="4542997" y="2622608"/>
            <a:ext cx="889187" cy="2532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TextBox 14">
            <a:extLst>
              <a:ext uri="{FF2B5EF4-FFF2-40B4-BE49-F238E27FC236}">
                <a16:creationId xmlns:a16="http://schemas.microsoft.com/office/drawing/2014/main" id="{18D621D6-5858-37FD-E40F-2B07F6004A3E}"/>
              </a:ext>
            </a:extLst>
          </p:cNvPr>
          <p:cNvSpPr txBox="1"/>
          <p:nvPr/>
        </p:nvSpPr>
        <p:spPr>
          <a:xfrm>
            <a:off x="5119278" y="1188018"/>
            <a:ext cx="312906" cy="369332"/>
          </a:xfrm>
          <a:prstGeom prst="rect">
            <a:avLst/>
          </a:prstGeom>
          <a:noFill/>
        </p:spPr>
        <p:txBody>
          <a:bodyPr wrap="none" rtlCol="0">
            <a:spAutoFit/>
          </a:bodyPr>
          <a:lstStyle/>
          <a:p>
            <a:r>
              <a:rPr lang="en-CA" b="1" dirty="0">
                <a:solidFill>
                  <a:srgbClr val="FF0000"/>
                </a:solidFill>
              </a:rPr>
              <a:t>2</a:t>
            </a:r>
          </a:p>
        </p:txBody>
      </p:sp>
      <p:sp>
        <p:nvSpPr>
          <p:cNvPr id="16" name="Oval 15">
            <a:extLst>
              <a:ext uri="{FF2B5EF4-FFF2-40B4-BE49-F238E27FC236}">
                <a16:creationId xmlns:a16="http://schemas.microsoft.com/office/drawing/2014/main" id="{96256C3C-E4EC-46E8-9E80-10EBAE362582}"/>
              </a:ext>
            </a:extLst>
          </p:cNvPr>
          <p:cNvSpPr/>
          <p:nvPr/>
        </p:nvSpPr>
        <p:spPr>
          <a:xfrm>
            <a:off x="8122342" y="2231148"/>
            <a:ext cx="889187" cy="2532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F617757B-4A5A-0078-B585-F00212E25F2C}"/>
              </a:ext>
            </a:extLst>
          </p:cNvPr>
          <p:cNvSpPr txBox="1"/>
          <p:nvPr/>
        </p:nvSpPr>
        <p:spPr>
          <a:xfrm>
            <a:off x="7809436" y="2142855"/>
            <a:ext cx="312906" cy="369332"/>
          </a:xfrm>
          <a:prstGeom prst="rect">
            <a:avLst/>
          </a:prstGeom>
          <a:noFill/>
        </p:spPr>
        <p:txBody>
          <a:bodyPr wrap="none" rtlCol="0">
            <a:spAutoFit/>
          </a:bodyPr>
          <a:lstStyle/>
          <a:p>
            <a:r>
              <a:rPr lang="en-CA" b="1" dirty="0">
                <a:solidFill>
                  <a:srgbClr val="FF0000"/>
                </a:solidFill>
              </a:rPr>
              <a:t>3</a:t>
            </a:r>
          </a:p>
        </p:txBody>
      </p:sp>
    </p:spTree>
    <p:extLst>
      <p:ext uri="{BB962C8B-B14F-4D97-AF65-F5344CB8AC3E}">
        <p14:creationId xmlns:p14="http://schemas.microsoft.com/office/powerpoint/2010/main" val="3619790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The code runner icon</a:t>
            </a:r>
          </a:p>
          <a:p>
            <a:pPr marL="0" indent="0">
              <a:buNone/>
            </a:pPr>
            <a:r>
              <a:rPr lang="en-US" altLang="en-US" sz="2400" dirty="0"/>
              <a:t>is shown on the top right. </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0" name="Oval 9">
            <a:extLst>
              <a:ext uri="{FF2B5EF4-FFF2-40B4-BE49-F238E27FC236}">
                <a16:creationId xmlns:a16="http://schemas.microsoft.com/office/drawing/2014/main" id="{D59CB983-627A-513A-5E75-DA25C1FA69B4}"/>
              </a:ext>
            </a:extLst>
          </p:cNvPr>
          <p:cNvSpPr/>
          <p:nvPr/>
        </p:nvSpPr>
        <p:spPr>
          <a:xfrm>
            <a:off x="5472332" y="3429000"/>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7" name="Picture 6">
            <a:extLst>
              <a:ext uri="{FF2B5EF4-FFF2-40B4-BE49-F238E27FC236}">
                <a16:creationId xmlns:a16="http://schemas.microsoft.com/office/drawing/2014/main" id="{BF37E1EA-B3A3-CEEF-2388-D13EE2D65F2D}"/>
              </a:ext>
            </a:extLst>
          </p:cNvPr>
          <p:cNvPicPr>
            <a:picLocks noChangeAspect="1"/>
          </p:cNvPicPr>
          <p:nvPr/>
        </p:nvPicPr>
        <p:blipFill>
          <a:blip r:embed="rId3"/>
          <a:stretch>
            <a:fillRect/>
          </a:stretch>
        </p:blipFill>
        <p:spPr>
          <a:xfrm>
            <a:off x="4855903" y="1008829"/>
            <a:ext cx="7258879" cy="5480758"/>
          </a:xfrm>
          <a:prstGeom prst="rect">
            <a:avLst/>
          </a:prstGeom>
        </p:spPr>
      </p:pic>
      <p:sp>
        <p:nvSpPr>
          <p:cNvPr id="8" name="Oval 7">
            <a:extLst>
              <a:ext uri="{FF2B5EF4-FFF2-40B4-BE49-F238E27FC236}">
                <a16:creationId xmlns:a16="http://schemas.microsoft.com/office/drawing/2014/main" id="{E9199820-00E9-EDD6-98D9-CC3D69841FD1}"/>
              </a:ext>
            </a:extLst>
          </p:cNvPr>
          <p:cNvSpPr/>
          <p:nvPr/>
        </p:nvSpPr>
        <p:spPr>
          <a:xfrm>
            <a:off x="11252200" y="1215838"/>
            <a:ext cx="524514" cy="3651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882767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Contact Info:</a:t>
            </a:r>
          </a:p>
          <a:p>
            <a:pPr marL="0" indent="0">
              <a:buNone/>
            </a:pPr>
            <a:endParaRPr lang="en-US" dirty="0"/>
          </a:p>
          <a:p>
            <a:pPr marL="0" indent="0">
              <a:buNone/>
            </a:pPr>
            <a:r>
              <a:rPr lang="en-US" dirty="0"/>
              <a:t>Dr. Raed Karim.</a:t>
            </a:r>
          </a:p>
          <a:p>
            <a:pPr marL="0" indent="0">
              <a:buNone/>
            </a:pPr>
            <a:r>
              <a:rPr lang="en-US" dirty="0"/>
              <a:t>Email: </a:t>
            </a:r>
            <a:r>
              <a:rPr lang="en-US" dirty="0">
                <a:hlinkClick r:id="rId2"/>
              </a:rPr>
              <a:t>raed.karim@sheridancollege.ca</a:t>
            </a:r>
            <a:endParaRPr lang="en-US" dirty="0"/>
          </a:p>
          <a:p>
            <a:pPr marL="0" indent="0">
              <a:buNone/>
            </a:pPr>
            <a:endParaRPr lang="en-US" dirty="0"/>
          </a:p>
          <a:p>
            <a:r>
              <a:rPr lang="en-US" dirty="0"/>
              <a:t>You can talk to me in class or email me to book an appointment to meet</a:t>
            </a:r>
          </a:p>
          <a:p>
            <a:r>
              <a:rPr lang="en-US" dirty="0"/>
              <a:t>Use your Sheridan email address</a:t>
            </a:r>
          </a:p>
          <a:p>
            <a:r>
              <a:rPr lang="en-US" dirty="0"/>
              <a:t>When sending an email, tell your name, student # and your section #</a:t>
            </a:r>
          </a:p>
          <a:p>
            <a:r>
              <a:rPr lang="en-US" dirty="0"/>
              <a:t>You can send your email from slate or using outlook</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29687868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Now, let’s write a python program</a:t>
            </a:r>
          </a:p>
          <a:p>
            <a:pPr marL="0" indent="0">
              <a:buNone/>
            </a:pPr>
            <a:r>
              <a:rPr lang="en-US" altLang="en-US" sz="2400" dirty="0"/>
              <a:t>And run it !</a:t>
            </a:r>
          </a:p>
          <a:p>
            <a:pPr marL="0" indent="0">
              <a:buNone/>
            </a:pPr>
            <a:endParaRPr lang="en-US" altLang="en-US" sz="2400" dirty="0"/>
          </a:p>
          <a:p>
            <a:pPr marL="0" indent="0">
              <a:buNone/>
            </a:pPr>
            <a:r>
              <a:rPr lang="en-US" altLang="en-US" sz="2400" dirty="0"/>
              <a:t>First, go to File then select</a:t>
            </a:r>
          </a:p>
          <a:p>
            <a:pPr marL="0" indent="0">
              <a:buNone/>
            </a:pPr>
            <a:r>
              <a:rPr lang="en-US" altLang="en-US" sz="2400" dirty="0"/>
              <a:t>New File..</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0" name="Oval 9">
            <a:extLst>
              <a:ext uri="{FF2B5EF4-FFF2-40B4-BE49-F238E27FC236}">
                <a16:creationId xmlns:a16="http://schemas.microsoft.com/office/drawing/2014/main" id="{D59CB983-627A-513A-5E75-DA25C1FA69B4}"/>
              </a:ext>
            </a:extLst>
          </p:cNvPr>
          <p:cNvSpPr/>
          <p:nvPr/>
        </p:nvSpPr>
        <p:spPr>
          <a:xfrm>
            <a:off x="5472332" y="3429000"/>
            <a:ext cx="808892" cy="3078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99327607-7A7D-FC3E-F4E3-31CA3D184AF1}"/>
              </a:ext>
            </a:extLst>
          </p:cNvPr>
          <p:cNvPicPr>
            <a:picLocks noChangeAspect="1"/>
          </p:cNvPicPr>
          <p:nvPr/>
        </p:nvPicPr>
        <p:blipFill>
          <a:blip r:embed="rId3"/>
          <a:stretch>
            <a:fillRect/>
          </a:stretch>
        </p:blipFill>
        <p:spPr>
          <a:xfrm>
            <a:off x="4867898" y="935820"/>
            <a:ext cx="7188737" cy="5379255"/>
          </a:xfrm>
          <a:prstGeom prst="rect">
            <a:avLst/>
          </a:prstGeom>
        </p:spPr>
      </p:pic>
      <p:sp>
        <p:nvSpPr>
          <p:cNvPr id="9" name="Oval 8">
            <a:extLst>
              <a:ext uri="{FF2B5EF4-FFF2-40B4-BE49-F238E27FC236}">
                <a16:creationId xmlns:a16="http://schemas.microsoft.com/office/drawing/2014/main" id="{0A5A32D8-E9B1-673C-FDAC-277E63BC6BF0}"/>
              </a:ext>
            </a:extLst>
          </p:cNvPr>
          <p:cNvSpPr/>
          <p:nvPr/>
        </p:nvSpPr>
        <p:spPr>
          <a:xfrm>
            <a:off x="5071403" y="1236940"/>
            <a:ext cx="759655" cy="307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38017880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Select Python File…</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7" name="Picture 6">
            <a:extLst>
              <a:ext uri="{FF2B5EF4-FFF2-40B4-BE49-F238E27FC236}">
                <a16:creationId xmlns:a16="http://schemas.microsoft.com/office/drawing/2014/main" id="{09A7EDDD-D7E7-8660-896A-A262260B7C5F}"/>
              </a:ext>
            </a:extLst>
          </p:cNvPr>
          <p:cNvPicPr>
            <a:picLocks noChangeAspect="1"/>
          </p:cNvPicPr>
          <p:nvPr/>
        </p:nvPicPr>
        <p:blipFill>
          <a:blip r:embed="rId3"/>
          <a:stretch>
            <a:fillRect/>
          </a:stretch>
        </p:blipFill>
        <p:spPr>
          <a:xfrm>
            <a:off x="4710711" y="881944"/>
            <a:ext cx="7382815" cy="5652594"/>
          </a:xfrm>
          <a:prstGeom prst="rect">
            <a:avLst/>
          </a:prstGeom>
        </p:spPr>
      </p:pic>
      <p:sp>
        <p:nvSpPr>
          <p:cNvPr id="8" name="Oval 7">
            <a:extLst>
              <a:ext uri="{FF2B5EF4-FFF2-40B4-BE49-F238E27FC236}">
                <a16:creationId xmlns:a16="http://schemas.microsoft.com/office/drawing/2014/main" id="{5307CF70-D0A8-A65D-6976-B6F99A205C81}"/>
              </a:ext>
            </a:extLst>
          </p:cNvPr>
          <p:cNvSpPr/>
          <p:nvPr/>
        </p:nvSpPr>
        <p:spPr>
          <a:xfrm>
            <a:off x="6337495" y="1697037"/>
            <a:ext cx="759655" cy="307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28635098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Start typing your Python code…</a:t>
            </a:r>
          </a:p>
          <a:p>
            <a:pPr marL="0" indent="0">
              <a:buNone/>
            </a:pPr>
            <a:r>
              <a:rPr lang="en-US" altLang="en-US" sz="2400" dirty="0"/>
              <a:t>Then click the runner icon..</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6" name="Picture 5">
            <a:extLst>
              <a:ext uri="{FF2B5EF4-FFF2-40B4-BE49-F238E27FC236}">
                <a16:creationId xmlns:a16="http://schemas.microsoft.com/office/drawing/2014/main" id="{C0D21B04-0587-D46C-CECE-38A6D8931440}"/>
              </a:ext>
            </a:extLst>
          </p:cNvPr>
          <p:cNvPicPr>
            <a:picLocks noChangeAspect="1"/>
          </p:cNvPicPr>
          <p:nvPr/>
        </p:nvPicPr>
        <p:blipFill>
          <a:blip r:embed="rId3"/>
          <a:stretch>
            <a:fillRect/>
          </a:stretch>
        </p:blipFill>
        <p:spPr>
          <a:xfrm>
            <a:off x="4720195" y="1005113"/>
            <a:ext cx="7359344" cy="5578568"/>
          </a:xfrm>
          <a:prstGeom prst="rect">
            <a:avLst/>
          </a:prstGeom>
        </p:spPr>
      </p:pic>
      <p:sp>
        <p:nvSpPr>
          <p:cNvPr id="9" name="Oval 8">
            <a:extLst>
              <a:ext uri="{FF2B5EF4-FFF2-40B4-BE49-F238E27FC236}">
                <a16:creationId xmlns:a16="http://schemas.microsoft.com/office/drawing/2014/main" id="{C0FA202A-6E39-D292-FE1E-AEFAD71BF889}"/>
              </a:ext>
            </a:extLst>
          </p:cNvPr>
          <p:cNvSpPr/>
          <p:nvPr/>
        </p:nvSpPr>
        <p:spPr>
          <a:xfrm>
            <a:off x="7107094" y="1399674"/>
            <a:ext cx="2585545" cy="30785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0" name="Oval 9">
            <a:extLst>
              <a:ext uri="{FF2B5EF4-FFF2-40B4-BE49-F238E27FC236}">
                <a16:creationId xmlns:a16="http://schemas.microsoft.com/office/drawing/2014/main" id="{A792085C-F594-1880-49E5-57AD35223663}"/>
              </a:ext>
            </a:extLst>
          </p:cNvPr>
          <p:cNvSpPr/>
          <p:nvPr/>
        </p:nvSpPr>
        <p:spPr>
          <a:xfrm>
            <a:off x="11252200" y="1248643"/>
            <a:ext cx="383628" cy="1510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283973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lnSpcReduction="10000"/>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In the next page:</a:t>
            </a:r>
          </a:p>
          <a:p>
            <a:pPr marL="0" indent="0">
              <a:buNone/>
            </a:pPr>
            <a:r>
              <a:rPr lang="en-US" altLang="en-US" sz="2400" dirty="0"/>
              <a:t>Name the file with the extension</a:t>
            </a:r>
          </a:p>
          <a:p>
            <a:pPr marL="0" indent="0">
              <a:buNone/>
            </a:pPr>
            <a:r>
              <a:rPr lang="en-US" altLang="en-US" sz="2400" dirty="0"/>
              <a:t>.</a:t>
            </a:r>
            <a:r>
              <a:rPr lang="en-US" altLang="en-US" sz="2400" dirty="0" err="1"/>
              <a:t>py</a:t>
            </a:r>
            <a:r>
              <a:rPr lang="en-US" altLang="en-US" sz="2400" dirty="0"/>
              <a:t> , then click Save..</a:t>
            </a:r>
          </a:p>
          <a:p>
            <a:pPr marL="0" indent="0">
              <a:buNone/>
            </a:pPr>
            <a:endParaRPr lang="en-US" altLang="en-US" sz="2400" dirty="0"/>
          </a:p>
          <a:p>
            <a:r>
              <a:rPr lang="en-US" altLang="en-US" sz="2400" dirty="0"/>
              <a:t>You can choose where you</a:t>
            </a:r>
          </a:p>
          <a:p>
            <a:pPr marL="0" indent="0">
              <a:buNone/>
            </a:pPr>
            <a:r>
              <a:rPr lang="en-US" altLang="en-US" sz="2400" dirty="0"/>
              <a:t>  want to save your python</a:t>
            </a:r>
          </a:p>
          <a:p>
            <a:pPr marL="0" indent="0">
              <a:buNone/>
            </a:pPr>
            <a:r>
              <a:rPr lang="en-US" altLang="en-US" sz="2400" dirty="0"/>
              <a:t>  files on your computer</a:t>
            </a:r>
          </a:p>
          <a:p>
            <a:pPr marL="0" indent="0">
              <a:buNone/>
            </a:pPr>
            <a:r>
              <a:rPr lang="en-US" altLang="en-US" sz="2400" dirty="0"/>
              <a:t>  (e.g. Desktop).</a:t>
            </a:r>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pic>
        <p:nvPicPr>
          <p:cNvPr id="11" name="Picture 10">
            <a:extLst>
              <a:ext uri="{FF2B5EF4-FFF2-40B4-BE49-F238E27FC236}">
                <a16:creationId xmlns:a16="http://schemas.microsoft.com/office/drawing/2014/main" id="{ADFEA028-0766-27BA-ADA6-86C3CAC48E9F}"/>
              </a:ext>
            </a:extLst>
          </p:cNvPr>
          <p:cNvPicPr>
            <a:picLocks noChangeAspect="1"/>
          </p:cNvPicPr>
          <p:nvPr/>
        </p:nvPicPr>
        <p:blipFill>
          <a:blip r:embed="rId3"/>
          <a:stretch>
            <a:fillRect/>
          </a:stretch>
        </p:blipFill>
        <p:spPr>
          <a:xfrm>
            <a:off x="4676836" y="557802"/>
            <a:ext cx="7473698" cy="5889592"/>
          </a:xfrm>
          <a:prstGeom prst="rect">
            <a:avLst/>
          </a:prstGeom>
        </p:spPr>
      </p:pic>
      <p:sp>
        <p:nvSpPr>
          <p:cNvPr id="12" name="Oval 11">
            <a:extLst>
              <a:ext uri="{FF2B5EF4-FFF2-40B4-BE49-F238E27FC236}">
                <a16:creationId xmlns:a16="http://schemas.microsoft.com/office/drawing/2014/main" id="{D8578B8C-C2DC-F925-8A32-BB051E71A669}"/>
              </a:ext>
            </a:extLst>
          </p:cNvPr>
          <p:cNvSpPr/>
          <p:nvPr/>
        </p:nvSpPr>
        <p:spPr>
          <a:xfrm>
            <a:off x="6412448" y="3935865"/>
            <a:ext cx="564949" cy="117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13" name="Oval 12">
            <a:extLst>
              <a:ext uri="{FF2B5EF4-FFF2-40B4-BE49-F238E27FC236}">
                <a16:creationId xmlns:a16="http://schemas.microsoft.com/office/drawing/2014/main" id="{16845541-E0D5-845F-E2DF-DE3233A7981C}"/>
              </a:ext>
            </a:extLst>
          </p:cNvPr>
          <p:cNvSpPr/>
          <p:nvPr/>
        </p:nvSpPr>
        <p:spPr>
          <a:xfrm>
            <a:off x="9289363" y="4576392"/>
            <a:ext cx="383628" cy="1510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480113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0755440" cy="5433131"/>
          </a:xfrm>
        </p:spPr>
        <p:txBody>
          <a:bodyPr>
            <a:normAutofit/>
          </a:bodyPr>
          <a:lstStyle/>
          <a:p>
            <a:pPr marL="0" indent="0" fontAlgn="base">
              <a:spcAft>
                <a:spcPct val="0"/>
              </a:spcAft>
              <a:buNone/>
            </a:pPr>
            <a:r>
              <a:rPr lang="en-US" altLang="en-US" sz="2400" b="1" dirty="0">
                <a:solidFill>
                  <a:srgbClr val="FFFF00"/>
                </a:solidFill>
                <a:latin typeface="Arial (Body)"/>
                <a:cs typeface="Times New Roman" panose="02020603050405020304" pitchFamily="18" charset="0"/>
              </a:rPr>
              <a:t>Visual studio code downloads</a:t>
            </a:r>
          </a:p>
          <a:p>
            <a:r>
              <a:rPr lang="en-US" altLang="en-US" sz="2400" dirty="0"/>
              <a:t>Download visual studio code:</a:t>
            </a:r>
          </a:p>
          <a:p>
            <a:r>
              <a:rPr lang="en-US" altLang="en-US" sz="2400" dirty="0">
                <a:hlinkClick r:id="rId2"/>
              </a:rPr>
              <a:t>https://code.visualstudio.com/</a:t>
            </a:r>
            <a:endParaRPr lang="en-US" altLang="en-US" sz="2400" dirty="0"/>
          </a:p>
          <a:p>
            <a:pPr marL="0" indent="0">
              <a:buNone/>
            </a:pPr>
            <a:endParaRPr lang="en-US" altLang="en-US" sz="2400" dirty="0"/>
          </a:p>
          <a:p>
            <a:pPr marL="0" indent="0">
              <a:buNone/>
            </a:pPr>
            <a:r>
              <a:rPr lang="en-US" altLang="en-US" sz="2400" dirty="0"/>
              <a:t>Next, run the code by clicking on the</a:t>
            </a:r>
          </a:p>
          <a:p>
            <a:pPr marL="0" indent="0">
              <a:buNone/>
            </a:pPr>
            <a:r>
              <a:rPr lang="en-US" altLang="en-US" sz="2400" dirty="0"/>
              <a:t> runner icon, the output is displayed</a:t>
            </a:r>
          </a:p>
          <a:p>
            <a:pPr marL="0" indent="0">
              <a:buNone/>
            </a:pPr>
            <a:r>
              <a:rPr lang="en-US" altLang="en-US" sz="2400" dirty="0"/>
              <a:t>In the TERMINAL as shown in the screen.</a:t>
            </a:r>
          </a:p>
          <a:p>
            <a:pPr marL="0" indent="0">
              <a:buNone/>
            </a:pPr>
            <a:endParaRPr lang="en-US" altLang="en-US" sz="2400" dirty="0"/>
          </a:p>
          <a:p>
            <a:pPr marL="0" indent="0">
              <a:buNone/>
            </a:pPr>
            <a:endParaRPr lang="en-US" altLang="en-US" sz="2400" dirty="0">
              <a:latin typeface="+mn-l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12" name="Oval 11">
            <a:extLst>
              <a:ext uri="{FF2B5EF4-FFF2-40B4-BE49-F238E27FC236}">
                <a16:creationId xmlns:a16="http://schemas.microsoft.com/office/drawing/2014/main" id="{D8578B8C-C2DC-F925-8A32-BB051E71A669}"/>
              </a:ext>
            </a:extLst>
          </p:cNvPr>
          <p:cNvSpPr/>
          <p:nvPr/>
        </p:nvSpPr>
        <p:spPr>
          <a:xfrm>
            <a:off x="6412448" y="3935865"/>
            <a:ext cx="564949" cy="117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6" name="Picture 5">
            <a:extLst>
              <a:ext uri="{FF2B5EF4-FFF2-40B4-BE49-F238E27FC236}">
                <a16:creationId xmlns:a16="http://schemas.microsoft.com/office/drawing/2014/main" id="{2454A02D-2FE4-91AE-66CA-EE9358C554BA}"/>
              </a:ext>
            </a:extLst>
          </p:cNvPr>
          <p:cNvPicPr>
            <a:picLocks noChangeAspect="1"/>
          </p:cNvPicPr>
          <p:nvPr/>
        </p:nvPicPr>
        <p:blipFill>
          <a:blip r:embed="rId3"/>
          <a:stretch>
            <a:fillRect/>
          </a:stretch>
        </p:blipFill>
        <p:spPr>
          <a:xfrm>
            <a:off x="6042074" y="1116339"/>
            <a:ext cx="5838868" cy="3052785"/>
          </a:xfrm>
          <a:prstGeom prst="rect">
            <a:avLst/>
          </a:prstGeom>
        </p:spPr>
      </p:pic>
      <p:sp>
        <p:nvSpPr>
          <p:cNvPr id="7" name="Oval 6">
            <a:extLst>
              <a:ext uri="{FF2B5EF4-FFF2-40B4-BE49-F238E27FC236}">
                <a16:creationId xmlns:a16="http://schemas.microsoft.com/office/drawing/2014/main" id="{DAFF8D73-1299-4CDD-06AC-3B7F954AC0F1}"/>
              </a:ext>
            </a:extLst>
          </p:cNvPr>
          <p:cNvSpPr/>
          <p:nvPr/>
        </p:nvSpPr>
        <p:spPr>
          <a:xfrm>
            <a:off x="6095999" y="1885612"/>
            <a:ext cx="2151073" cy="1177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spTree>
    <p:extLst>
      <p:ext uri="{BB962C8B-B14F-4D97-AF65-F5344CB8AC3E}">
        <p14:creationId xmlns:p14="http://schemas.microsoft.com/office/powerpoint/2010/main" val="11963980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65</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452141"/>
            <a:ext cx="10334730" cy="1491174"/>
          </a:xfrm>
        </p:spPr>
        <p:txBody>
          <a:bodyPr anchor="t">
            <a:normAutofit fontScale="90000"/>
          </a:bodyPr>
          <a:lstStyle/>
          <a:p>
            <a:r>
              <a:rPr lang="en-CA" dirty="0">
                <a:solidFill>
                  <a:srgbClr val="FFFF00"/>
                </a:solidFill>
              </a:rPr>
              <a:t>Writing your first</a:t>
            </a:r>
            <a:br>
              <a:rPr lang="en-CA" dirty="0">
                <a:solidFill>
                  <a:srgbClr val="FFFF00"/>
                </a:solidFill>
              </a:rPr>
            </a:br>
            <a:r>
              <a:rPr lang="en-CA" dirty="0">
                <a:solidFill>
                  <a:srgbClr val="FFFF00"/>
                </a:solidFill>
              </a:rPr>
              <a:t>python program </a:t>
            </a:r>
            <a:r>
              <a:rPr lang="en-CA" sz="4000" b="0" dirty="0">
                <a:solidFill>
                  <a:srgbClr val="FFFF00"/>
                </a:solidFill>
              </a:rPr>
              <a:t>(using visual studio code)</a:t>
            </a:r>
            <a:br>
              <a:rPr lang="en-CA" sz="4000" b="0" dirty="0">
                <a:solidFill>
                  <a:srgbClr val="FFFF00"/>
                </a:solidFill>
              </a:rPr>
            </a:br>
            <a:br>
              <a:rPr lang="en-CA" dirty="0">
                <a:solidFill>
                  <a:srgbClr val="FFFF00"/>
                </a:solidFill>
              </a:rPr>
            </a:br>
            <a:r>
              <a:rPr lang="en-CA" sz="3200" dirty="0">
                <a:solidFill>
                  <a:srgbClr val="92D050"/>
                </a:solidFill>
              </a:rPr>
              <a:t>Part - 5</a:t>
            </a:r>
            <a:endParaRPr lang="en-CA" dirty="0">
              <a:solidFill>
                <a:srgbClr val="92D050"/>
              </a:solidFill>
            </a:endParaRPr>
          </a:p>
        </p:txBody>
      </p:sp>
    </p:spTree>
    <p:extLst>
      <p:ext uri="{BB962C8B-B14F-4D97-AF65-F5344CB8AC3E}">
        <p14:creationId xmlns:p14="http://schemas.microsoft.com/office/powerpoint/2010/main" val="39205155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Program 1: printing message to the console</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pic>
        <p:nvPicPr>
          <p:cNvPr id="8" name="Picture 7">
            <a:extLst>
              <a:ext uri="{FF2B5EF4-FFF2-40B4-BE49-F238E27FC236}">
                <a16:creationId xmlns:a16="http://schemas.microsoft.com/office/drawing/2014/main" id="{6F31DEB5-4CAA-DD3B-4921-DF615B9E6A59}"/>
              </a:ext>
            </a:extLst>
          </p:cNvPr>
          <p:cNvPicPr>
            <a:picLocks noChangeAspect="1"/>
          </p:cNvPicPr>
          <p:nvPr/>
        </p:nvPicPr>
        <p:blipFill>
          <a:blip r:embed="rId2"/>
          <a:stretch>
            <a:fillRect/>
          </a:stretch>
        </p:blipFill>
        <p:spPr>
          <a:xfrm>
            <a:off x="740019" y="2042262"/>
            <a:ext cx="4756392" cy="1033998"/>
          </a:xfrm>
          <a:prstGeom prst="rect">
            <a:avLst/>
          </a:prstGeom>
        </p:spPr>
      </p:pic>
      <p:pic>
        <p:nvPicPr>
          <p:cNvPr id="10" name="Picture 9">
            <a:extLst>
              <a:ext uri="{FF2B5EF4-FFF2-40B4-BE49-F238E27FC236}">
                <a16:creationId xmlns:a16="http://schemas.microsoft.com/office/drawing/2014/main" id="{8E492F6F-117E-8B22-1AD5-0AB3085E5115}"/>
              </a:ext>
            </a:extLst>
          </p:cNvPr>
          <p:cNvPicPr>
            <a:picLocks noChangeAspect="1"/>
          </p:cNvPicPr>
          <p:nvPr/>
        </p:nvPicPr>
        <p:blipFill>
          <a:blip r:embed="rId3"/>
          <a:stretch>
            <a:fillRect/>
          </a:stretch>
        </p:blipFill>
        <p:spPr>
          <a:xfrm>
            <a:off x="3521305" y="3625258"/>
            <a:ext cx="3114698" cy="995370"/>
          </a:xfrm>
          <a:prstGeom prst="rect">
            <a:avLst/>
          </a:prstGeom>
        </p:spPr>
      </p:pic>
      <p:sp>
        <p:nvSpPr>
          <p:cNvPr id="12" name="TextBox 11">
            <a:extLst>
              <a:ext uri="{FF2B5EF4-FFF2-40B4-BE49-F238E27FC236}">
                <a16:creationId xmlns:a16="http://schemas.microsoft.com/office/drawing/2014/main" id="{AAE40CE3-F588-EFE8-9DB1-A1216F392B1F}"/>
              </a:ext>
            </a:extLst>
          </p:cNvPr>
          <p:cNvSpPr txBox="1"/>
          <p:nvPr/>
        </p:nvSpPr>
        <p:spPr>
          <a:xfrm>
            <a:off x="4210176" y="3268393"/>
            <a:ext cx="6094990" cy="369332"/>
          </a:xfrm>
          <a:prstGeom prst="rect">
            <a:avLst/>
          </a:prstGeom>
          <a:noFill/>
        </p:spPr>
        <p:txBody>
          <a:bodyPr wrap="square">
            <a:spAutoFit/>
          </a:bodyPr>
          <a:lstStyle/>
          <a:p>
            <a:r>
              <a:rPr lang="en-US" altLang="en-US" sz="1800" dirty="0">
                <a:solidFill>
                  <a:srgbClr val="FFFF00"/>
                </a:solidFill>
                <a:latin typeface="Arial (Body)"/>
                <a:cs typeface="Times New Roman" panose="02020603050405020304" pitchFamily="18" charset="0"/>
              </a:rPr>
              <a:t>output</a:t>
            </a:r>
            <a:endParaRPr lang="en-CA" dirty="0"/>
          </a:p>
        </p:txBody>
      </p:sp>
    </p:spTree>
    <p:extLst>
      <p:ext uri="{BB962C8B-B14F-4D97-AF65-F5344CB8AC3E}">
        <p14:creationId xmlns:p14="http://schemas.microsoft.com/office/powerpoint/2010/main" val="16819280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Program 2: adding two numbers and printing the result</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
        <p:nvSpPr>
          <p:cNvPr id="12" name="TextBox 11">
            <a:extLst>
              <a:ext uri="{FF2B5EF4-FFF2-40B4-BE49-F238E27FC236}">
                <a16:creationId xmlns:a16="http://schemas.microsoft.com/office/drawing/2014/main" id="{AAE40CE3-F588-EFE8-9DB1-A1216F392B1F}"/>
              </a:ext>
            </a:extLst>
          </p:cNvPr>
          <p:cNvSpPr txBox="1"/>
          <p:nvPr/>
        </p:nvSpPr>
        <p:spPr>
          <a:xfrm>
            <a:off x="4530137" y="3747154"/>
            <a:ext cx="6094990" cy="369332"/>
          </a:xfrm>
          <a:prstGeom prst="rect">
            <a:avLst/>
          </a:prstGeom>
          <a:noFill/>
        </p:spPr>
        <p:txBody>
          <a:bodyPr wrap="square">
            <a:spAutoFit/>
          </a:bodyPr>
          <a:lstStyle/>
          <a:p>
            <a:r>
              <a:rPr lang="en-US" altLang="en-US" sz="1800" dirty="0">
                <a:solidFill>
                  <a:srgbClr val="FFFF00"/>
                </a:solidFill>
                <a:latin typeface="Arial (Body)"/>
                <a:cs typeface="Times New Roman" panose="02020603050405020304" pitchFamily="18" charset="0"/>
              </a:rPr>
              <a:t>output</a:t>
            </a:r>
            <a:endParaRPr lang="en-CA" dirty="0"/>
          </a:p>
        </p:txBody>
      </p:sp>
      <p:pic>
        <p:nvPicPr>
          <p:cNvPr id="7" name="Picture 6">
            <a:extLst>
              <a:ext uri="{FF2B5EF4-FFF2-40B4-BE49-F238E27FC236}">
                <a16:creationId xmlns:a16="http://schemas.microsoft.com/office/drawing/2014/main" id="{AAC33119-0773-70A8-FD3C-3C1198A49486}"/>
              </a:ext>
            </a:extLst>
          </p:cNvPr>
          <p:cNvPicPr>
            <a:picLocks noChangeAspect="1"/>
          </p:cNvPicPr>
          <p:nvPr/>
        </p:nvPicPr>
        <p:blipFill>
          <a:blip r:embed="rId2"/>
          <a:stretch>
            <a:fillRect/>
          </a:stretch>
        </p:blipFill>
        <p:spPr>
          <a:xfrm>
            <a:off x="1130512" y="2057878"/>
            <a:ext cx="6744751" cy="1371122"/>
          </a:xfrm>
          <a:prstGeom prst="rect">
            <a:avLst/>
          </a:prstGeom>
        </p:spPr>
      </p:pic>
      <p:pic>
        <p:nvPicPr>
          <p:cNvPr id="11" name="Picture 10">
            <a:extLst>
              <a:ext uri="{FF2B5EF4-FFF2-40B4-BE49-F238E27FC236}">
                <a16:creationId xmlns:a16="http://schemas.microsoft.com/office/drawing/2014/main" id="{FB99FEC3-B82A-0B56-0E0C-45C6D4E58856}"/>
              </a:ext>
            </a:extLst>
          </p:cNvPr>
          <p:cNvPicPr>
            <a:picLocks noChangeAspect="1"/>
          </p:cNvPicPr>
          <p:nvPr/>
        </p:nvPicPr>
        <p:blipFill>
          <a:blip r:embed="rId3"/>
          <a:stretch>
            <a:fillRect/>
          </a:stretch>
        </p:blipFill>
        <p:spPr>
          <a:xfrm>
            <a:off x="4702393" y="4215563"/>
            <a:ext cx="2157428" cy="438153"/>
          </a:xfrm>
          <a:prstGeom prst="rect">
            <a:avLst/>
          </a:prstGeom>
        </p:spPr>
      </p:pic>
    </p:spTree>
    <p:extLst>
      <p:ext uri="{BB962C8B-B14F-4D97-AF65-F5344CB8AC3E}">
        <p14:creationId xmlns:p14="http://schemas.microsoft.com/office/powerpoint/2010/main" val="2058259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lnSpcReduction="10000"/>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r>
              <a:rPr lang="en-US" dirty="0"/>
              <a:t>When you downloaded python interpreter, the python editor (IDLE – Integrated Development Learning Environment) also downloaded on your computer for you to use to write, execute and debug your python programs.</a:t>
            </a:r>
          </a:p>
          <a:p>
            <a:r>
              <a:rPr lang="en-US" dirty="0"/>
              <a:t>The python IDLE is an easy to use tool but is limited compared to the IDEs (e.g. VS code), that’s why programmers prefer using IDEs.</a:t>
            </a:r>
          </a:p>
          <a:p>
            <a:r>
              <a:rPr lang="en-US" dirty="0"/>
              <a:t>The IDLE has an interactive shell. This shell makes it easy to enter and test Python statements without writing full programs. This is another feature that makes Python work so well as a first programming language. </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Tree>
    <p:extLst>
      <p:ext uri="{BB962C8B-B14F-4D97-AF65-F5344CB8AC3E}">
        <p14:creationId xmlns:p14="http://schemas.microsoft.com/office/powerpoint/2010/main" val="2400363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69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use the interactive shell?</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fontAlgn="base">
              <a:spcAft>
                <a:spcPct val="0"/>
              </a:spcAft>
            </a:pPr>
            <a:r>
              <a:rPr lang="en-US" altLang="en-US" sz="2400" b="1" dirty="0">
                <a:latin typeface="Arial (Body)"/>
                <a:cs typeface="Times New Roman" panose="02020603050405020304" pitchFamily="18" charset="0"/>
              </a:rPr>
              <a:t>Enter Python code after the &gt;&gt;&gt; prompt. Then, press Enter.</a:t>
            </a:r>
          </a:p>
          <a:p>
            <a:pPr fontAlgn="base">
              <a:spcAft>
                <a:spcPct val="0"/>
              </a:spcAft>
            </a:pPr>
            <a:r>
              <a:rPr lang="en-US" altLang="en-US" sz="2400" b="1" dirty="0">
                <a:latin typeface="Arial (Body)"/>
                <a:cs typeface="Times New Roman" panose="02020603050405020304" pitchFamily="18" charset="0"/>
              </a:rPr>
              <a:t>If you enter valid code that produces a result, the shell displays the results.</a:t>
            </a:r>
          </a:p>
          <a:p>
            <a:pPr fontAlgn="base">
              <a:spcAft>
                <a:spcPct val="0"/>
              </a:spcAft>
            </a:pPr>
            <a:r>
              <a:rPr lang="en-US" altLang="en-US" sz="2400" b="1" dirty="0">
                <a:latin typeface="Arial (Body)"/>
                <a:cs typeface="Times New Roman" panose="02020603050405020304" pitchFamily="18" charset="0"/>
              </a:rPr>
              <a:t>If you enter invalid code, the shell displays an error message.</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Tree>
    <p:extLst>
      <p:ext uri="{BB962C8B-B14F-4D97-AF65-F5344CB8AC3E}">
        <p14:creationId xmlns:p14="http://schemas.microsoft.com/office/powerpoint/2010/main" val="398784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fontScale="77500" lnSpcReduction="20000"/>
          </a:bodyPr>
          <a:lstStyle/>
          <a:p>
            <a:pPr marL="0" indent="0">
              <a:buNone/>
            </a:pPr>
            <a:r>
              <a:rPr lang="en-US" b="1" dirty="0">
                <a:solidFill>
                  <a:srgbClr val="FFFF00"/>
                </a:solidFill>
              </a:rPr>
              <a:t>Evaluations:</a:t>
            </a:r>
          </a:p>
          <a:p>
            <a:pPr marL="0" indent="0">
              <a:buNone/>
            </a:pPr>
            <a:r>
              <a:rPr lang="en-US" dirty="0"/>
              <a:t> </a:t>
            </a:r>
          </a:p>
          <a:p>
            <a:pPr marL="0" indent="0">
              <a:buNone/>
            </a:pPr>
            <a:r>
              <a:rPr lang="en-CA" sz="2400" dirty="0">
                <a:effectLst/>
                <a:latin typeface="Arial" panose="020B0604020202020204" pitchFamily="34" charset="0"/>
                <a:ea typeface="Arial" panose="020B0604020202020204" pitchFamily="34" charset="0"/>
                <a:cs typeface="Arial" panose="020B0604020202020204" pitchFamily="34" charset="0"/>
              </a:rPr>
              <a:t>	Mid Term Exam (week 6): 30%</a:t>
            </a: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1190"/>
              </a:lnSpc>
              <a:buNone/>
            </a:pP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CA" sz="2400" dirty="0">
                <a:effectLst/>
                <a:latin typeface="Arial" panose="020B0604020202020204" pitchFamily="34" charset="0"/>
                <a:ea typeface="Arial" panose="020B0604020202020204" pitchFamily="34" charset="0"/>
                <a:cs typeface="Arial" panose="020B0604020202020204" pitchFamily="34" charset="0"/>
              </a:rPr>
              <a:t>	Final Exam (week 14): 30%</a:t>
            </a: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marR="838200" indent="0">
              <a:lnSpc>
                <a:spcPct val="193000"/>
              </a:lnSpc>
              <a:buNone/>
            </a:pPr>
            <a:r>
              <a:rPr lang="en-CA" sz="2400" dirty="0">
                <a:effectLst/>
                <a:latin typeface="Arial" panose="020B0604020202020204" pitchFamily="34" charset="0"/>
                <a:ea typeface="Arial" panose="020B0604020202020204" pitchFamily="34" charset="0"/>
                <a:cs typeface="Arial" panose="020B0604020202020204" pitchFamily="34" charset="0"/>
              </a:rPr>
              <a:t>	4 Assignments: 30% </a:t>
            </a: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marR="838200" indent="0">
              <a:lnSpc>
                <a:spcPct val="193000"/>
              </a:lnSpc>
              <a:buNone/>
            </a:pPr>
            <a:r>
              <a:rPr lang="en-CA" sz="2400" dirty="0">
                <a:effectLst/>
                <a:latin typeface="Arial" panose="020B0604020202020204" pitchFamily="34" charset="0"/>
                <a:ea typeface="Arial" panose="020B0604020202020204" pitchFamily="34" charset="0"/>
                <a:cs typeface="Arial" panose="020B0604020202020204" pitchFamily="34" charset="0"/>
              </a:rPr>
              <a:t>	5 In class quizzes – 10%</a:t>
            </a: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indent="0">
              <a:lnSpc>
                <a:spcPts val="5"/>
              </a:lnSpc>
              <a:buNone/>
            </a:pPr>
            <a:r>
              <a:rPr lang="en-CA" sz="2400" dirty="0">
                <a:effectLst/>
                <a:latin typeface="Times New Roman" panose="02020603050405020304" pitchFamily="18" charset="0"/>
                <a:ea typeface="Times New Roman" panose="02020603050405020304" pitchFamily="18" charset="0"/>
                <a:cs typeface="Arial" panose="020B0604020202020204" pitchFamily="34" charset="0"/>
              </a:rPr>
              <a:t> </a:t>
            </a:r>
            <a:endParaRPr lang="en-CA" sz="24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r>
              <a:rPr lang="en-CA" sz="2400" dirty="0">
                <a:effectLst/>
                <a:latin typeface="Arial" panose="020B0604020202020204" pitchFamily="34" charset="0"/>
                <a:ea typeface="Arial" panose="020B0604020202020204" pitchFamily="34" charset="0"/>
                <a:cs typeface="Arial" panose="020B0604020202020204" pitchFamily="34" charset="0"/>
              </a:rPr>
              <a:t>	</a:t>
            </a:r>
            <a:r>
              <a:rPr lang="en-CA" sz="2400" b="1" dirty="0">
                <a:effectLst/>
                <a:latin typeface="Arial" panose="020B0604020202020204" pitchFamily="34" charset="0"/>
                <a:ea typeface="Arial" panose="020B0604020202020204" pitchFamily="34" charset="0"/>
                <a:cs typeface="Arial" panose="020B0604020202020204" pitchFamily="34" charset="0"/>
              </a:rPr>
              <a:t>Total: 100%</a:t>
            </a:r>
            <a:endParaRPr lang="en-CA" sz="2400" b="1"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CA" sz="1800" b="0" i="0" u="none" strike="noStrike" baseline="0" dirty="0">
              <a:solidFill>
                <a:srgbClr val="000000"/>
              </a:solidFill>
              <a:latin typeface="Verdana" panose="020B0604030504040204" pitchFamily="34" charset="0"/>
            </a:endParaRPr>
          </a:p>
          <a:p>
            <a:pPr>
              <a:lnSpc>
                <a:spcPct val="120000"/>
              </a:lnSpc>
            </a:pPr>
            <a:r>
              <a:rPr lang="en-US" sz="2600" b="0" i="0" u="none" strike="noStrike" baseline="0" dirty="0"/>
              <a:t>To pass the course, students must achieve a 50% weighted average across the tests and the exams and at least 50% overall in the course.</a:t>
            </a:r>
          </a:p>
          <a:p>
            <a:pPr>
              <a:lnSpc>
                <a:spcPct val="120000"/>
              </a:lnSpc>
            </a:pPr>
            <a:r>
              <a:rPr lang="en-US" sz="2600" b="0" i="0" u="none" strike="noStrike" baseline="0" dirty="0"/>
              <a:t>Students must submit/complete all assignments, in-class activities and projects by the scheduled due date and write all tests on the specified date/time. Exceptions will only be made under extraordinary circumstances. </a:t>
            </a:r>
            <a:endParaRPr lang="en-US" sz="4100"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Rectangle 4">
            <a:extLst>
              <a:ext uri="{FF2B5EF4-FFF2-40B4-BE49-F238E27FC236}">
                <a16:creationId xmlns:a16="http://schemas.microsoft.com/office/drawing/2014/main" id="{8D6C0CED-3A83-3971-9829-E68C06103CCE}"/>
              </a:ext>
            </a:extLst>
          </p:cNvPr>
          <p:cNvSpPr/>
          <p:nvPr/>
        </p:nvSpPr>
        <p:spPr>
          <a:xfrm>
            <a:off x="1122505" y="1494571"/>
            <a:ext cx="3689131" cy="2812568"/>
          </a:xfrm>
          <a:prstGeom prst="rect">
            <a:avLst/>
          </a:prstGeom>
          <a:solidFill>
            <a:schemeClr val="accent1">
              <a:alpha val="2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982237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70</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use the interactive shell?</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pic>
        <p:nvPicPr>
          <p:cNvPr id="7" name="Picture 6">
            <a:extLst>
              <a:ext uri="{FF2B5EF4-FFF2-40B4-BE49-F238E27FC236}">
                <a16:creationId xmlns:a16="http://schemas.microsoft.com/office/drawing/2014/main" id="{0B815C7D-2BB9-3EA2-EC32-31576062796B}"/>
              </a:ext>
            </a:extLst>
          </p:cNvPr>
          <p:cNvPicPr>
            <a:picLocks noChangeAspect="1"/>
          </p:cNvPicPr>
          <p:nvPr/>
        </p:nvPicPr>
        <p:blipFill>
          <a:blip r:embed="rId2"/>
          <a:stretch>
            <a:fillRect/>
          </a:stretch>
        </p:blipFill>
        <p:spPr>
          <a:xfrm>
            <a:off x="5316359" y="1895913"/>
            <a:ext cx="6640114" cy="4478073"/>
          </a:xfrm>
          <a:prstGeom prst="rect">
            <a:avLst/>
          </a:prstGeom>
        </p:spPr>
      </p:pic>
    </p:spTree>
    <p:extLst>
      <p:ext uri="{BB962C8B-B14F-4D97-AF65-F5344CB8AC3E}">
        <p14:creationId xmlns:p14="http://schemas.microsoft.com/office/powerpoint/2010/main" val="16766085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71</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lnSpcReduction="10000"/>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create, open, save, and close source files?</a:t>
            </a:r>
          </a:p>
          <a:p>
            <a:pPr marL="0" indent="0" fontAlgn="base">
              <a:spcAft>
                <a:spcPct val="0"/>
              </a:spcAft>
              <a:buNone/>
            </a:pPr>
            <a:r>
              <a:rPr lang="en-US" altLang="en-US" sz="2400" b="1" dirty="0">
                <a:latin typeface="Arial (Body)"/>
                <a:cs typeface="Times New Roman" panose="02020603050405020304" pitchFamily="18" charset="0"/>
              </a:rPr>
              <a:t>Use the File menu and common techniques for your operating system.</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switch between a source file window and its shell window?</a:t>
            </a:r>
          </a:p>
          <a:p>
            <a:pPr marL="0" indent="0" fontAlgn="base">
              <a:spcAft>
                <a:spcPct val="0"/>
              </a:spcAft>
              <a:buNone/>
            </a:pPr>
            <a:r>
              <a:rPr lang="en-US" altLang="en-US" sz="2400" b="1" dirty="0">
                <a:latin typeface="Arial (Body)"/>
                <a:cs typeface="Times New Roman" panose="02020603050405020304" pitchFamily="18" charset="0"/>
              </a:rPr>
              <a:t>Use the Window menu. Or, arrange the windows on your screen so both are visible, and then click on the window you want to use.</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enter and edit Python code.</a:t>
            </a:r>
          </a:p>
          <a:p>
            <a:pPr marL="0" indent="0" fontAlgn="base">
              <a:spcAft>
                <a:spcPct val="0"/>
              </a:spcAft>
              <a:buNone/>
            </a:pPr>
            <a:r>
              <a:rPr lang="en-US" altLang="en-US" sz="2400" b="1" dirty="0">
                <a:latin typeface="Arial (Body)"/>
                <a:cs typeface="Times New Roman" panose="02020603050405020304" pitchFamily="18" charset="0"/>
              </a:rPr>
              <a:t>Use the Edit and Format menus, common editing keystrokes, and context menus.</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Tree>
    <p:extLst>
      <p:ext uri="{BB962C8B-B14F-4D97-AF65-F5344CB8AC3E}">
        <p14:creationId xmlns:p14="http://schemas.microsoft.com/office/powerpoint/2010/main" val="320332419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marL="0" indent="0" fontAlgn="base">
              <a:spcAft>
                <a:spcPct val="0"/>
              </a:spcAft>
              <a:buNone/>
            </a:pPr>
            <a:r>
              <a:rPr lang="en-US" altLang="en-US" sz="2400" dirty="0">
                <a:solidFill>
                  <a:srgbClr val="FFFF00"/>
                </a:solidFill>
                <a:latin typeface="Arial (Body)"/>
                <a:cs typeface="Times New Roman" panose="02020603050405020304" pitchFamily="18" charset="0"/>
              </a:rPr>
              <a:t>How to compile and run a Python program?</a:t>
            </a:r>
          </a:p>
          <a:p>
            <a:pPr marL="0" indent="0" fontAlgn="base">
              <a:spcAft>
                <a:spcPct val="0"/>
              </a:spcAft>
              <a:buNone/>
            </a:pPr>
            <a:endParaRPr lang="en-US" altLang="en-US" sz="2400" b="1" dirty="0">
              <a:solidFill>
                <a:srgbClr val="FFFF00"/>
              </a:solidFill>
              <a:latin typeface="Arial (Body)"/>
              <a:cs typeface="Times New Roman" panose="02020603050405020304" pitchFamily="18" charset="0"/>
            </a:endParaRPr>
          </a:p>
          <a:p>
            <a:pPr fontAlgn="base">
              <a:spcAft>
                <a:spcPct val="0"/>
              </a:spcAft>
            </a:pPr>
            <a:r>
              <a:rPr lang="en-US" altLang="en-US" sz="2400" b="1" dirty="0">
                <a:latin typeface="Arial (Body)"/>
                <a:cs typeface="Times New Roman" panose="02020603050405020304" pitchFamily="18" charset="0"/>
              </a:rPr>
              <a:t>From the editor window, press the F5 key or select Run </a:t>
            </a:r>
            <a:r>
              <a:rPr lang="en-US" altLang="en-US" sz="2400" b="1" dirty="0" err="1">
                <a:latin typeface="Arial (Body)"/>
                <a:cs typeface="Times New Roman" panose="02020603050405020304" pitchFamily="18" charset="0"/>
              </a:rPr>
              <a:t>Run</a:t>
            </a:r>
            <a:r>
              <a:rPr lang="en-US" altLang="en-US" sz="2400" b="1" dirty="0">
                <a:latin typeface="Arial (Body)"/>
                <a:cs typeface="Times New Roman" panose="02020603050405020304" pitchFamily="18" charset="0"/>
              </a:rPr>
              <a:t> Module.</a:t>
            </a:r>
          </a:p>
          <a:p>
            <a:pPr fontAlgn="base">
              <a:spcAft>
                <a:spcPct val="0"/>
              </a:spcAft>
            </a:pPr>
            <a:r>
              <a:rPr lang="en-US" altLang="en-US" sz="2400" b="1" dirty="0">
                <a:latin typeface="Arial (Body)"/>
                <a:cs typeface="Times New Roman" panose="02020603050405020304" pitchFamily="18" charset="0"/>
              </a:rPr>
              <a:t>If IDLE displays a dialog box that indicates that you must save the program first, press the Enter key or click OK to save it.</a:t>
            </a:r>
          </a:p>
          <a:p>
            <a:pPr fontAlgn="base">
              <a:spcAft>
                <a:spcPct val="0"/>
              </a:spcAft>
            </a:pPr>
            <a:r>
              <a:rPr lang="en-US" altLang="en-US" sz="2400" b="1" dirty="0">
                <a:latin typeface="Arial (Body)"/>
                <a:cs typeface="Times New Roman" panose="02020603050405020304" pitchFamily="18" charset="0"/>
              </a:rPr>
              <a:t>Then, if the program doesn’t have any errors, IDLE runs the program in the interactive shell.</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Tree>
    <p:extLst>
      <p:ext uri="{BB962C8B-B14F-4D97-AF65-F5344CB8AC3E}">
        <p14:creationId xmlns:p14="http://schemas.microsoft.com/office/powerpoint/2010/main" val="874118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73</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altLang="en-US" sz="2400" b="1" dirty="0">
                <a:solidFill>
                  <a:srgbClr val="FFFF00"/>
                </a:solidFill>
                <a:latin typeface="Arial (Body)"/>
                <a:cs typeface="Times New Roman" panose="02020603050405020304" pitchFamily="18" charset="0"/>
              </a:rPr>
              <a:t>Another editor to write python programs:</a:t>
            </a: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pic>
        <p:nvPicPr>
          <p:cNvPr id="7" name="Picture 6">
            <a:extLst>
              <a:ext uri="{FF2B5EF4-FFF2-40B4-BE49-F238E27FC236}">
                <a16:creationId xmlns:a16="http://schemas.microsoft.com/office/drawing/2014/main" id="{29EB90B6-C01F-EC35-91CF-AF45D7A4579C}"/>
              </a:ext>
            </a:extLst>
          </p:cNvPr>
          <p:cNvPicPr>
            <a:picLocks noChangeAspect="1"/>
          </p:cNvPicPr>
          <p:nvPr/>
        </p:nvPicPr>
        <p:blipFill>
          <a:blip r:embed="rId2"/>
          <a:stretch>
            <a:fillRect/>
          </a:stretch>
        </p:blipFill>
        <p:spPr>
          <a:xfrm>
            <a:off x="3381355" y="1923218"/>
            <a:ext cx="6135394" cy="4337831"/>
          </a:xfrm>
          <a:prstGeom prst="rect">
            <a:avLst/>
          </a:prstGeom>
        </p:spPr>
      </p:pic>
    </p:spTree>
    <p:extLst>
      <p:ext uri="{BB962C8B-B14F-4D97-AF65-F5344CB8AC3E}">
        <p14:creationId xmlns:p14="http://schemas.microsoft.com/office/powerpoint/2010/main" val="28249681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endParaRPr lang="en-US" dirty="0"/>
          </a:p>
          <a:p>
            <a:pPr marL="0" indent="0" fontAlgn="base">
              <a:spcAft>
                <a:spcPct val="0"/>
              </a:spcAft>
              <a:buNone/>
            </a:pPr>
            <a:r>
              <a:rPr lang="en-US" altLang="en-US" sz="2400" b="1" dirty="0">
                <a:solidFill>
                  <a:srgbClr val="FFFF00"/>
                </a:solidFill>
                <a:latin typeface="Arial (Body)"/>
                <a:cs typeface="Times New Roman" panose="02020603050405020304" pitchFamily="18" charset="0"/>
              </a:rPr>
              <a:t>A great resource </a:t>
            </a:r>
            <a:r>
              <a:rPr lang="en-US" sz="2400" b="1" i="0" dirty="0">
                <a:solidFill>
                  <a:srgbClr val="FFFF00"/>
                </a:solidFill>
                <a:effectLst/>
              </a:rPr>
              <a:t>to understand and create computer programs in Python:</a:t>
            </a:r>
          </a:p>
          <a:p>
            <a:pPr marL="0" indent="0" fontAlgn="base">
              <a:spcAft>
                <a:spcPct val="0"/>
              </a:spcAft>
              <a:buNone/>
            </a:pPr>
            <a:endParaRPr lang="en-US" sz="2400" b="1" dirty="0">
              <a:solidFill>
                <a:srgbClr val="FFFF00"/>
              </a:solidFill>
            </a:endParaRPr>
          </a:p>
          <a:p>
            <a:pPr marL="0" indent="0" fontAlgn="base">
              <a:spcAft>
                <a:spcPct val="0"/>
              </a:spcAft>
              <a:buNone/>
            </a:pPr>
            <a:endParaRPr lang="en-US" sz="2400" b="1" i="0" dirty="0">
              <a:solidFill>
                <a:srgbClr val="FFFF00"/>
              </a:solidFill>
              <a:effectLst/>
            </a:endParaRPr>
          </a:p>
          <a:p>
            <a:pPr marL="0" indent="0" fontAlgn="base">
              <a:spcAft>
                <a:spcPct val="0"/>
              </a:spcAft>
              <a:buNone/>
            </a:pPr>
            <a:r>
              <a:rPr lang="en-US" sz="1600" b="1" i="0" dirty="0">
                <a:solidFill>
                  <a:srgbClr val="FFFF00"/>
                </a:solidFill>
                <a:effectLst/>
                <a:hlinkClick r:id="rId2"/>
              </a:rPr>
              <a:t>https://runestone.academy/ns/books/published/fopp/GeneralIntro/intro-TheWayoftheProgram.html#learning-goals</a:t>
            </a:r>
            <a:endParaRPr lang="en-US" sz="2400" b="1" dirty="0">
              <a:solidFill>
                <a:srgbClr val="FFFF00"/>
              </a:solidFill>
            </a:endParaRPr>
          </a:p>
          <a:p>
            <a:pPr marL="0" indent="0" fontAlgn="base">
              <a:spcAft>
                <a:spcPct val="0"/>
              </a:spcAft>
              <a:buNone/>
            </a:pPr>
            <a:endParaRPr lang="en-US" sz="1600" b="1" i="0" dirty="0">
              <a:solidFill>
                <a:srgbClr val="FFFF00"/>
              </a:solidFill>
              <a:effectLst/>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
        <p:nvSpPr>
          <p:cNvPr id="5" name="Text Placeholder 2">
            <a:extLst>
              <a:ext uri="{FF2B5EF4-FFF2-40B4-BE49-F238E27FC236}">
                <a16:creationId xmlns:a16="http://schemas.microsoft.com/office/drawing/2014/main" id="{DC231235-D430-BB5D-1414-C262B49811C5}"/>
              </a:ext>
            </a:extLst>
          </p:cNvPr>
          <p:cNvSpPr txBox="1">
            <a:spLocks/>
          </p:cNvSpPr>
          <p:nvPr/>
        </p:nvSpPr>
        <p:spPr>
          <a:xfrm>
            <a:off x="475367" y="2042262"/>
            <a:ext cx="8229600" cy="8839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altLang="en-US" sz="2400" dirty="0"/>
          </a:p>
        </p:txBody>
      </p:sp>
    </p:spTree>
    <p:extLst>
      <p:ext uri="{BB962C8B-B14F-4D97-AF65-F5344CB8AC3E}">
        <p14:creationId xmlns:p14="http://schemas.microsoft.com/office/powerpoint/2010/main" val="28059760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dirty="0"/>
              <a:t>Thank You</a:t>
            </a:r>
            <a:endParaRPr lang="en-GB" dirty="0"/>
          </a:p>
        </p:txBody>
      </p:sp>
    </p:spTree>
    <p:extLst>
      <p:ext uri="{BB962C8B-B14F-4D97-AF65-F5344CB8AC3E}">
        <p14:creationId xmlns:p14="http://schemas.microsoft.com/office/powerpoint/2010/main" val="429771863"/>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76</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66730" cy="5433131"/>
          </a:xfrm>
        </p:spPr>
        <p:txBody>
          <a:bodyPr>
            <a:normAutofit fontScale="92500" lnSpcReduction="10000"/>
          </a:bodyPr>
          <a:lstStyle/>
          <a:p>
            <a:pPr marL="0" indent="0">
              <a:buNone/>
            </a:pPr>
            <a:r>
              <a:rPr lang="en-US" b="1" dirty="0"/>
              <a:t>Material has been taken from </a:t>
            </a:r>
            <a:r>
              <a:rPr lang="en-US" sz="2200" b="1" dirty="0"/>
              <a:t>(can be accessed </a:t>
            </a:r>
            <a:r>
              <a:rPr lang="en-CA" sz="2200" b="1" dirty="0">
                <a:effectLst/>
                <a:ea typeface="Calibri" panose="020F0502020204030204" pitchFamily="34" charset="0"/>
              </a:rPr>
              <a:t>through Sheridan's Library Services) </a:t>
            </a:r>
            <a:r>
              <a:rPr lang="en-US" b="1" dirty="0"/>
              <a:t>:</a:t>
            </a:r>
          </a:p>
          <a:p>
            <a:endParaRPr lang="en-US" dirty="0"/>
          </a:p>
          <a:p>
            <a:r>
              <a:rPr lang="en-CA" b="0" i="0" dirty="0">
                <a:effectLst/>
              </a:rPr>
              <a:t>Starting Out with Python (</a:t>
            </a:r>
            <a:r>
              <a:rPr lang="en-CA" i="0" dirty="0">
                <a:effectLst/>
              </a:rPr>
              <a:t>ISBN-13: 9780136912330 )</a:t>
            </a:r>
            <a:r>
              <a:rPr lang="en-US" dirty="0"/>
              <a:t>:</a:t>
            </a:r>
          </a:p>
          <a:p>
            <a:r>
              <a:rPr lang="en-US" dirty="0">
                <a:solidFill>
                  <a:schemeClr val="accent1">
                    <a:lumMod val="20000"/>
                    <a:lumOff val="80000"/>
                  </a:schemeClr>
                </a:solidFill>
              </a:rPr>
              <a:t>https://www.pearson.com/en-ca/subject-catalog/p/starting-out-with-python/P200000003356/9780136912330</a:t>
            </a:r>
          </a:p>
          <a:p>
            <a:endParaRPr lang="en-US" dirty="0"/>
          </a:p>
          <a:p>
            <a:r>
              <a:rPr lang="en-US" dirty="0" err="1"/>
              <a:t>Murach’s</a:t>
            </a:r>
            <a:r>
              <a:rPr lang="en-US" dirty="0"/>
              <a:t> Python 2nd Edition programming, 2nd Edition :</a:t>
            </a:r>
          </a:p>
          <a:p>
            <a:r>
              <a:rPr lang="en-US" dirty="0">
                <a:hlinkClick r:id="rId2"/>
              </a:rPr>
              <a:t>https://bookshelf.vitalsource.com/reader/books/9781943872756/pages/recent</a:t>
            </a:r>
            <a:endParaRPr lang="en-US" dirty="0"/>
          </a:p>
          <a:p>
            <a:endParaRPr lang="en-US" dirty="0">
              <a:solidFill>
                <a:schemeClr val="accent1">
                  <a:lumMod val="20000"/>
                  <a:lumOff val="80000"/>
                </a:schemeClr>
              </a:solidFill>
            </a:endParaRPr>
          </a:p>
          <a:p>
            <a:r>
              <a:rPr lang="en-CA" dirty="0">
                <a:effectLst/>
                <a:latin typeface="Arial" panose="020B0604020202020204" pitchFamily="34" charset="0"/>
                <a:ea typeface="Calibri" panose="020F0502020204030204" pitchFamily="34" charset="0"/>
              </a:rPr>
              <a:t>Introducing Python, </a:t>
            </a:r>
            <a:r>
              <a:rPr lang="en-CA" dirty="0" err="1">
                <a:effectLst/>
                <a:latin typeface="Arial" panose="020B0604020202020204" pitchFamily="34" charset="0"/>
                <a:ea typeface="Calibri" panose="020F0502020204030204" pitchFamily="34" charset="0"/>
              </a:rPr>
              <a:t>Lubanovic</a:t>
            </a:r>
            <a:r>
              <a:rPr lang="en-CA" dirty="0">
                <a:effectLst/>
                <a:latin typeface="Arial" panose="020B0604020202020204" pitchFamily="34" charset="0"/>
                <a:ea typeface="Calibri" panose="020F0502020204030204" pitchFamily="34" charset="0"/>
              </a:rPr>
              <a:t>, B., </a:t>
            </a:r>
            <a:r>
              <a:rPr lang="en-CA" dirty="0" err="1">
                <a:effectLst/>
                <a:latin typeface="Arial" panose="020B0604020202020204" pitchFamily="34" charset="0"/>
                <a:ea typeface="Calibri" panose="020F0502020204030204" pitchFamily="34" charset="0"/>
              </a:rPr>
              <a:t>O'Reily</a:t>
            </a:r>
            <a:r>
              <a:rPr lang="en-CA" dirty="0">
                <a:effectLst/>
                <a:latin typeface="Arial" panose="020B0604020202020204" pitchFamily="34" charset="0"/>
                <a:ea typeface="Calibri" panose="020F0502020204030204" pitchFamily="34" charset="0"/>
              </a:rPr>
              <a:t> Media, 2nd Edition, 2019</a:t>
            </a:r>
          </a:p>
          <a:p>
            <a:r>
              <a:rPr lang="en-US" sz="3000" dirty="0">
                <a:solidFill>
                  <a:schemeClr val="accent1">
                    <a:lumMod val="20000"/>
                    <a:lumOff val="80000"/>
                  </a:schemeClr>
                </a:solidFill>
              </a:rPr>
              <a:t>https://www.oreilly.com/library/view/introducing-python-2nd/9781492051374/</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solidFill>
                  <a:srgbClr val="FFFF00"/>
                </a:solidFill>
              </a:rPr>
              <a:t>References</a:t>
            </a:r>
          </a:p>
        </p:txBody>
      </p:sp>
    </p:spTree>
    <p:extLst>
      <p:ext uri="{BB962C8B-B14F-4D97-AF65-F5344CB8AC3E}">
        <p14:creationId xmlns:p14="http://schemas.microsoft.com/office/powerpoint/2010/main" val="14254363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8</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Course objective:</a:t>
            </a:r>
          </a:p>
          <a:p>
            <a:pPr marL="0" indent="0">
              <a:buNone/>
            </a:pPr>
            <a:r>
              <a:rPr lang="en-US" dirty="0"/>
              <a:t> </a:t>
            </a:r>
          </a:p>
          <a:p>
            <a:pPr marL="0" indent="0">
              <a:buNone/>
            </a:pPr>
            <a:r>
              <a:rPr lang="en-US" dirty="0"/>
              <a:t>To learn how to write computer programs to solve real problems…</a:t>
            </a:r>
          </a:p>
          <a:p>
            <a:pPr marL="0" indent="0">
              <a:buNone/>
            </a:pPr>
            <a:r>
              <a:rPr lang="en-US" dirty="0"/>
              <a:t>To learn how to design, implement and debug a program…</a:t>
            </a:r>
          </a:p>
          <a:p>
            <a:pPr marL="0" indent="0">
              <a:buNone/>
            </a:pPr>
            <a:r>
              <a:rPr lang="en-US" dirty="0"/>
              <a:t>To learn the best programming practices and skills through hands on training…</a:t>
            </a:r>
          </a:p>
          <a:p>
            <a:pPr marL="0" indent="0">
              <a:buNone/>
            </a:pPr>
            <a:r>
              <a:rPr lang="en-US" dirty="0"/>
              <a:t>To learn python programming language…</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3696598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9</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Course outline and course plan</a:t>
            </a:r>
          </a:p>
          <a:p>
            <a:pPr marL="0" indent="0">
              <a:buNone/>
            </a:pPr>
            <a:r>
              <a:rPr lang="en-US" dirty="0"/>
              <a:t> </a:t>
            </a:r>
          </a:p>
          <a:p>
            <a:r>
              <a:rPr lang="en-US" dirty="0"/>
              <a:t>They are posted on slate</a:t>
            </a:r>
          </a:p>
          <a:p>
            <a:r>
              <a:rPr lang="en-US" dirty="0"/>
              <a:t>Access them so we review the course details</a:t>
            </a:r>
          </a:p>
          <a:p>
            <a:r>
              <a:rPr lang="en-US" dirty="0"/>
              <a:t>Q/A session..</a:t>
            </a:r>
          </a:p>
          <a:p>
            <a:pPr marL="0" indent="0">
              <a:buNone/>
            </a:pPr>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t>Introductions</a:t>
            </a:r>
          </a:p>
        </p:txBody>
      </p:sp>
    </p:spTree>
    <p:extLst>
      <p:ext uri="{BB962C8B-B14F-4D97-AF65-F5344CB8AC3E}">
        <p14:creationId xmlns:p14="http://schemas.microsoft.com/office/powerpoint/2010/main" val="1035598883"/>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3414</Words>
  <Application>Microsoft Office PowerPoint</Application>
  <PresentationFormat>Widescreen</PresentationFormat>
  <Paragraphs>589</Paragraphs>
  <Slides>76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76</vt:i4>
      </vt:variant>
    </vt:vector>
  </HeadingPairs>
  <TitlesOfParts>
    <vt:vector size="88" baseType="lpstr">
      <vt:lpstr>Arial</vt:lpstr>
      <vt:lpstr>Arial (Body)</vt:lpstr>
      <vt:lpstr>Calibri</vt:lpstr>
      <vt:lpstr>Consolas</vt:lpstr>
      <vt:lpstr>Eras Light ITC</vt:lpstr>
      <vt:lpstr>Source Sans Pro</vt:lpstr>
      <vt:lpstr>Times New Roman</vt:lpstr>
      <vt:lpstr>Trade Gothic LT Pro</vt:lpstr>
      <vt:lpstr>Trebuchet MS</vt:lpstr>
      <vt:lpstr>Verdana</vt:lpstr>
      <vt:lpstr>Wingdings</vt:lpstr>
      <vt:lpstr>Office Theme</vt:lpstr>
      <vt:lpstr>1 Intro to Problem Solving and Python</vt:lpstr>
      <vt:lpstr>Python Fundamentals</vt:lpstr>
      <vt:lpstr>Intro to the course Part - 1</vt:lpstr>
      <vt:lpstr>Introductions</vt:lpstr>
      <vt:lpstr>Introductions</vt:lpstr>
      <vt:lpstr>Introductions</vt:lpstr>
      <vt:lpstr>Introductions</vt:lpstr>
      <vt:lpstr>Introductions</vt:lpstr>
      <vt:lpstr>Introductions</vt:lpstr>
      <vt:lpstr>Intro to computer programming Part - 2</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Problem solving and program design  Part - 3</vt:lpstr>
      <vt:lpstr>Introductions</vt:lpstr>
      <vt:lpstr>Introductions</vt:lpstr>
      <vt:lpstr>Introductions</vt:lpstr>
      <vt:lpstr>Introductions</vt:lpstr>
      <vt:lpstr>Introductions</vt:lpstr>
      <vt:lpstr>Introductions</vt:lpstr>
      <vt:lpstr>Introductions</vt:lpstr>
      <vt:lpstr>Introductions</vt:lpstr>
      <vt:lpstr>Introductions</vt:lpstr>
      <vt:lpstr>Intro to python  Part - 4</vt:lpstr>
      <vt:lpstr>Introductions</vt:lpstr>
      <vt:lpstr>Introductions</vt:lpstr>
      <vt:lpstr>Introductions</vt:lpstr>
      <vt:lpstr>Introductions</vt:lpstr>
      <vt:lpstr>Introductions</vt:lpstr>
      <vt:lpstr>Introductions</vt:lpstr>
      <vt:lpstr>Installing visual studio code (the Python IDE) Part - 4</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Introductions</vt:lpstr>
      <vt:lpstr>Writing your first python program (using visual studio code)  Part - 5</vt:lpstr>
      <vt:lpstr>Introductions</vt:lpstr>
      <vt:lpstr>Introductions</vt:lpstr>
      <vt:lpstr>Introductions</vt:lpstr>
      <vt:lpstr>Introductions</vt:lpstr>
      <vt:lpstr>Introductions</vt:lpstr>
      <vt:lpstr>Introductions</vt:lpstr>
      <vt:lpstr>Introductions</vt:lpstr>
      <vt:lpstr>Introductions</vt:lpstr>
      <vt:lpstr>Introductions</vt:lpstr>
      <vt:lpstr>Thank You</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2020-01-08T00:36:00Z</dcterms:created>
  <dcterms:modified xsi:type="dcterms:W3CDTF">2023-03-30T14:40:28Z</dcterms:modified>
</cp:coreProperties>
</file>